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56" r:id="rId2"/>
    <p:sldId id="417" r:id="rId3"/>
    <p:sldId id="426" r:id="rId4"/>
    <p:sldId id="427" r:id="rId5"/>
    <p:sldId id="423" r:id="rId6"/>
    <p:sldId id="428" r:id="rId7"/>
    <p:sldId id="435" r:id="rId8"/>
    <p:sldId id="363" r:id="rId9"/>
  </p:sldIdLst>
  <p:sldSz cx="9144000" cy="6858000" type="screen4x3"/>
  <p:notesSz cx="6805613" cy="9939338"/>
  <p:defaultTextStyle>
    <a:defPPr>
      <a:defRPr lang="ko-KR"/>
    </a:defPPr>
    <a:lvl1pPr algn="ctr" rtl="0" fontAlgn="base">
      <a:spcBef>
        <a:spcPct val="0"/>
      </a:spcBef>
      <a:spcAft>
        <a:spcPct val="0"/>
      </a:spcAft>
      <a:defRPr b="1" i="1" kern="1200">
        <a:solidFill>
          <a:srgbClr val="FFFFFF"/>
        </a:solidFill>
        <a:latin typeface="HY견고딕" pitchFamily="18" charset="-127"/>
        <a:ea typeface="HY견고딕" pitchFamily="18" charset="-127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i="1" kern="1200">
        <a:solidFill>
          <a:srgbClr val="FFFFFF"/>
        </a:solidFill>
        <a:latin typeface="HY견고딕" pitchFamily="18" charset="-127"/>
        <a:ea typeface="HY견고딕" pitchFamily="18" charset="-127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i="1" kern="1200">
        <a:solidFill>
          <a:srgbClr val="FFFFFF"/>
        </a:solidFill>
        <a:latin typeface="HY견고딕" pitchFamily="18" charset="-127"/>
        <a:ea typeface="HY견고딕" pitchFamily="18" charset="-127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i="1" kern="1200">
        <a:solidFill>
          <a:srgbClr val="FFFFFF"/>
        </a:solidFill>
        <a:latin typeface="HY견고딕" pitchFamily="18" charset="-127"/>
        <a:ea typeface="HY견고딕" pitchFamily="18" charset="-127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i="1" kern="1200">
        <a:solidFill>
          <a:srgbClr val="FFFFFF"/>
        </a:solidFill>
        <a:latin typeface="HY견고딕" pitchFamily="18" charset="-127"/>
        <a:ea typeface="HY견고딕" pitchFamily="18" charset="-127"/>
        <a:cs typeface="+mn-cs"/>
      </a:defRPr>
    </a:lvl5pPr>
    <a:lvl6pPr marL="2286000" algn="l" defTabSz="914400" rtl="0" eaLnBrk="1" latinLnBrk="1" hangingPunct="1">
      <a:defRPr b="1" i="1" kern="1200">
        <a:solidFill>
          <a:srgbClr val="FFFFFF"/>
        </a:solidFill>
        <a:latin typeface="HY견고딕" pitchFamily="18" charset="-127"/>
        <a:ea typeface="HY견고딕" pitchFamily="18" charset="-127"/>
        <a:cs typeface="+mn-cs"/>
      </a:defRPr>
    </a:lvl6pPr>
    <a:lvl7pPr marL="2743200" algn="l" defTabSz="914400" rtl="0" eaLnBrk="1" latinLnBrk="1" hangingPunct="1">
      <a:defRPr b="1" i="1" kern="1200">
        <a:solidFill>
          <a:srgbClr val="FFFFFF"/>
        </a:solidFill>
        <a:latin typeface="HY견고딕" pitchFamily="18" charset="-127"/>
        <a:ea typeface="HY견고딕" pitchFamily="18" charset="-127"/>
        <a:cs typeface="+mn-cs"/>
      </a:defRPr>
    </a:lvl7pPr>
    <a:lvl8pPr marL="3200400" algn="l" defTabSz="914400" rtl="0" eaLnBrk="1" latinLnBrk="1" hangingPunct="1">
      <a:defRPr b="1" i="1" kern="1200">
        <a:solidFill>
          <a:srgbClr val="FFFFFF"/>
        </a:solidFill>
        <a:latin typeface="HY견고딕" pitchFamily="18" charset="-127"/>
        <a:ea typeface="HY견고딕" pitchFamily="18" charset="-127"/>
        <a:cs typeface="+mn-cs"/>
      </a:defRPr>
    </a:lvl8pPr>
    <a:lvl9pPr marL="3657600" algn="l" defTabSz="914400" rtl="0" eaLnBrk="1" latinLnBrk="1" hangingPunct="1">
      <a:defRPr b="1" i="1" kern="1200">
        <a:solidFill>
          <a:srgbClr val="FFFFFF"/>
        </a:solidFill>
        <a:latin typeface="HY견고딕" pitchFamily="18" charset="-127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111111"/>
    <a:srgbClr val="EAEAEA"/>
    <a:srgbClr val="292929"/>
    <a:srgbClr val="000000"/>
    <a:srgbClr val="4D4D4D"/>
    <a:srgbClr val="5F5F5F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36" autoAdjust="0"/>
    <p:restoredTop sz="94668" autoAdjust="0"/>
  </p:normalViewPr>
  <p:slideViewPr>
    <p:cSldViewPr>
      <p:cViewPr varScale="1">
        <p:scale>
          <a:sx n="107" d="100"/>
          <a:sy n="107" d="100"/>
        </p:scale>
        <p:origin x="-1614" y="-78"/>
      </p:cViewPr>
      <p:guideLst>
        <p:guide orient="horz"/>
        <p:guide orient="horz" pos="2704"/>
        <p:guide pos="5556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608" y="-114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7324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2" rIns="92244" bIns="46122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 i="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68" y="1"/>
            <a:ext cx="2947324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2" rIns="92244" bIns="46122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 i="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369"/>
            <a:ext cx="2947324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2" rIns="92244" bIns="46122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 i="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68" y="9441369"/>
            <a:ext cx="2947324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2" rIns="92244" bIns="46122" numCol="1" anchor="b" anchorCtr="0" compatLnSpc="1">
            <a:prstTxWarp prst="textNoShape">
              <a:avLst/>
            </a:prstTxWarp>
          </a:bodyPr>
          <a:lstStyle>
            <a:lvl1pPr algn="r" latinLnBrk="1">
              <a:defRPr kumimoji="1" sz="1200" b="0" i="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3FE8F9D2-2281-4487-ADBE-2DEA5E079C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7324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2" rIns="92244" bIns="46122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 i="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68" y="1"/>
            <a:ext cx="2947324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2" rIns="92244" bIns="46122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 i="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322" y="4720684"/>
            <a:ext cx="5442970" cy="447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2" rIns="92244" bIns="461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369"/>
            <a:ext cx="2947324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2" rIns="92244" bIns="46122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 i="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68" y="9441369"/>
            <a:ext cx="2947324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2" rIns="92244" bIns="46122" numCol="1" anchor="b" anchorCtr="0" compatLnSpc="1">
            <a:prstTxWarp prst="textNoShape">
              <a:avLst/>
            </a:prstTxWarp>
          </a:bodyPr>
          <a:lstStyle>
            <a:lvl1pPr algn="r" latinLnBrk="1">
              <a:defRPr kumimoji="1" sz="1200" b="0" i="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01E0694E-76B7-4416-97BD-8FF38BCDD5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42CC9-C1F1-4F41-84BF-438ADADD67DD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5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ko-KR" smtClean="0">
                <a:latin typeface="굴림" pitchFamily="50" charset="-127"/>
                <a:ea typeface="굴림" pitchFamily="50" charset="-127"/>
              </a:rPr>
              <a:t>Ksri </a:t>
            </a:r>
            <a:r>
              <a:rPr lang="ko-KR" altLang="en-US" smtClean="0">
                <a:latin typeface="굴림" pitchFamily="50" charset="-127"/>
                <a:ea typeface="굴림" pitchFamily="50" charset="-127"/>
              </a:rPr>
              <a:t>자료임을 명시 </a:t>
            </a:r>
            <a:r>
              <a:rPr lang="en-US" altLang="ko-KR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mtClean="0">
                <a:latin typeface="굴림" pitchFamily="50" charset="-127"/>
                <a:ea typeface="굴림" pitchFamily="50" charset="-127"/>
              </a:rPr>
              <a:t>아랫쪽 부분</a:t>
            </a:r>
            <a:r>
              <a:rPr lang="en-US" altLang="ko-KR" smtClean="0">
                <a:latin typeface="굴림" pitchFamily="50" charset="-127"/>
                <a:ea typeface="굴림" pitchFamily="50" charset="-127"/>
              </a:rPr>
              <a:t>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0E5DE-234E-421F-9720-5F72FB3627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FE17E-D0FF-4D63-8EFE-E7F5581B79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3C66F-87D1-4C38-86FF-47E028A2CB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758AF-E5C4-42A6-BA8D-C35170E9E7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0CF77-C77F-4097-960B-58510FF420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844D3-3081-4D4F-BB91-1EA363EF456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03E37-ACB2-4491-8B1C-01972B77CB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E1711-CC46-4D7D-ADAC-85C6DBF1769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CAB59-EE45-4EDD-9F35-7ED74B284A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2E1AC-CDE5-424E-90F0-05EC11A72E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A4A52-D64F-46FF-881C-CD41F7C7E6E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83363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latinLnBrk="1">
              <a:defRPr kumimoji="1" sz="1100" i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9AB121D-3FB4-4ECA-9E1B-2A03AAB38F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7" name="Picture 11" descr="배경만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3" descr="CI_PDS5"/>
          <p:cNvPicPr>
            <a:picLocks noChangeAspect="1" noChangeArrowheads="1"/>
          </p:cNvPicPr>
          <p:nvPr userDrawn="1"/>
        </p:nvPicPr>
        <p:blipFill>
          <a:blip r:embed="rId14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7956550" y="76200"/>
            <a:ext cx="100806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4" descr="CI_only_본색"/>
          <p:cNvPicPr>
            <a:picLocks noChangeAspect="1" noChangeArrowheads="1"/>
          </p:cNvPicPr>
          <p:nvPr userDrawn="1"/>
        </p:nvPicPr>
        <p:blipFill>
          <a:blip r:embed="rId15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107950" y="6611938"/>
            <a:ext cx="50482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split orient="vert"/>
  </p:transition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3" descr="배경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4" descr="CI_PDS5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7956550" y="76200"/>
            <a:ext cx="100806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5" descr="CI_only_본색"/>
          <p:cNvPicPr>
            <a:picLocks noChangeAspect="1" noChangeArrowheads="1"/>
          </p:cNvPicPr>
          <p:nvPr/>
        </p:nvPicPr>
        <p:blipFill>
          <a:blip r:embed="rId4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107950" y="6611938"/>
            <a:ext cx="50482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067502" y="1943100"/>
            <a:ext cx="460895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1593903" algn="ctr" rotWithShape="0">
              <a:srgbClr val="B6B876"/>
            </a:outerShdw>
          </a:effectLst>
        </p:spPr>
        <p:txBody>
          <a:bodyPr wrap="none">
            <a:spAutoFit/>
          </a:bodyPr>
          <a:lstStyle/>
          <a:p>
            <a:pPr algn="l" latinLnBrk="1">
              <a:defRPr/>
            </a:pPr>
            <a:r>
              <a:rPr kumimoji="1" lang="ko-KR" altLang="en-US" sz="4400" i="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미국달러옵션시장</a:t>
            </a:r>
            <a:endParaRPr kumimoji="1" lang="ko-KR" altLang="en-US" sz="4400" i="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4" name="Line 26"/>
          <p:cNvSpPr>
            <a:spLocks noChangeShapeType="1"/>
          </p:cNvSpPr>
          <p:nvPr/>
        </p:nvSpPr>
        <p:spPr bwMode="gray">
          <a:xfrm flipV="1">
            <a:off x="4067944" y="2852738"/>
            <a:ext cx="4896668" cy="198"/>
          </a:xfrm>
          <a:prstGeom prst="line">
            <a:avLst/>
          </a:prstGeom>
          <a:noFill/>
          <a:ln w="19050">
            <a:solidFill>
              <a:srgbClr val="2850AA"/>
            </a:solidFill>
            <a:round/>
            <a:headEnd/>
            <a:tailEnd/>
          </a:ln>
        </p:spPr>
        <p:txBody>
          <a:bodyPr lIns="90000" tIns="43200" rIns="90000" bIns="43200" anchor="ctr"/>
          <a:lstStyle/>
          <a:p>
            <a:endParaRPr lang="ko-KR" altLang="en-US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4875213" y="3573463"/>
            <a:ext cx="171232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altLang="ko-KR" sz="2800" b="0" i="0" dirty="0">
                <a:solidFill>
                  <a:schemeClr val="tx1"/>
                </a:solidFill>
              </a:rPr>
              <a:t> </a:t>
            </a:r>
            <a:r>
              <a:rPr kumimoji="1" lang="en-US" altLang="ko-KR" sz="2800" b="0" i="0" dirty="0">
                <a:solidFill>
                  <a:schemeClr val="tx1"/>
                </a:solidFill>
                <a:sym typeface="Wingdings" pitchFamily="2" charset="2"/>
              </a:rPr>
              <a:t>‘13. </a:t>
            </a:r>
            <a:r>
              <a:rPr kumimoji="1" lang="en-US" altLang="ko-KR" sz="2800" b="0" i="0" dirty="0" smtClean="0">
                <a:solidFill>
                  <a:schemeClr val="tx1"/>
                </a:solidFill>
                <a:sym typeface="Wingdings" pitchFamily="2" charset="2"/>
              </a:rPr>
              <a:t>9 </a:t>
            </a:r>
            <a:endParaRPr kumimoji="1" lang="ko-KR" altLang="en-US" sz="2800" b="0" i="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644008" y="5373688"/>
            <a:ext cx="3241105" cy="522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square">
            <a:spAutoFit/>
          </a:bodyPr>
          <a:lstStyle/>
          <a:p>
            <a:pPr algn="dist" eaLnBrk="0" hangingPunct="0">
              <a:defRPr/>
            </a:pPr>
            <a:r>
              <a:rPr kumimoji="1" lang="ko-KR" altLang="en-US" sz="2800" b="0" i="0" dirty="0">
                <a:solidFill>
                  <a:schemeClr val="tx1"/>
                </a:solidFill>
                <a:sym typeface="Wingdings" pitchFamily="2" charset="2"/>
              </a:rPr>
              <a:t>한국거래소</a:t>
            </a:r>
            <a:endParaRPr kumimoji="1" lang="en-US" altLang="ko-KR" sz="2800" b="0" i="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644008" y="4868863"/>
            <a:ext cx="324110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square">
            <a:spAutoFit/>
          </a:bodyPr>
          <a:lstStyle/>
          <a:p>
            <a:pPr algn="dist" eaLnBrk="0" hangingPunct="0">
              <a:defRPr/>
            </a:pPr>
            <a:r>
              <a:rPr kumimoji="1" lang="ko-KR" altLang="en-US" sz="2800" b="0" i="0" dirty="0" smtClean="0">
                <a:solidFill>
                  <a:schemeClr val="tx1"/>
                </a:solidFill>
                <a:sym typeface="Wingdings" pitchFamily="2" charset="2"/>
              </a:rPr>
              <a:t>파생상품시장본부</a:t>
            </a:r>
            <a:endParaRPr kumimoji="1" lang="en-US" altLang="ko-KR" sz="2800" b="0" i="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4114551" y="1444714"/>
            <a:ext cx="403244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square">
            <a:spAutoFit/>
          </a:bodyPr>
          <a:lstStyle/>
          <a:p>
            <a:pPr algn="dist" eaLnBrk="0" hangingPunct="0">
              <a:defRPr/>
            </a:pPr>
            <a:r>
              <a:rPr kumimoji="1" lang="ko-KR" altLang="en-US" sz="2000" i="0" dirty="0" smtClean="0">
                <a:solidFill>
                  <a:srgbClr val="0066FF"/>
                </a:solidFill>
                <a:sym typeface="Wingdings" pitchFamily="2" charset="2"/>
              </a:rPr>
              <a:t>중소기업 </a:t>
            </a:r>
            <a:r>
              <a:rPr kumimoji="1" lang="ko-KR" altLang="en-US" sz="2000" i="0" dirty="0" err="1" smtClean="0">
                <a:solidFill>
                  <a:srgbClr val="0066FF"/>
                </a:solidFill>
                <a:sym typeface="Wingdings" pitchFamily="2" charset="2"/>
              </a:rPr>
              <a:t>환위험관리를</a:t>
            </a:r>
            <a:r>
              <a:rPr kumimoji="1" lang="ko-KR" altLang="en-US" sz="2000" i="0" dirty="0" smtClean="0">
                <a:solidFill>
                  <a:srgbClr val="0066FF"/>
                </a:solidFill>
                <a:sym typeface="Wingdings" pitchFamily="2" charset="2"/>
              </a:rPr>
              <a:t> 위한</a:t>
            </a:r>
            <a:endParaRPr kumimoji="1" lang="en-US" altLang="ko-KR" sz="2000" i="0" dirty="0">
              <a:solidFill>
                <a:srgbClr val="0066FF"/>
              </a:solidFill>
              <a:sym typeface="Wingdings" pitchFamily="2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2</a:t>
            </a:r>
            <a:endParaRPr lang="en-US" altLang="ko-KR" dirty="0"/>
          </a:p>
        </p:txBody>
      </p:sp>
      <p:sp>
        <p:nvSpPr>
          <p:cNvPr id="249892" name="Rectangle 36"/>
          <p:cNvSpPr>
            <a:spLocks noChangeArrowheads="1"/>
          </p:cNvSpPr>
          <p:nvPr/>
        </p:nvSpPr>
        <p:spPr bwMode="auto">
          <a:xfrm>
            <a:off x="414338" y="71438"/>
            <a:ext cx="7326312" cy="620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latinLnBrk="1">
              <a:defRPr/>
            </a:pPr>
            <a:r>
              <a:rPr kumimoji="1" lang="ko-KR" altLang="en-US" sz="28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미국달러옵션</a:t>
            </a:r>
          </a:p>
        </p:txBody>
      </p:sp>
      <p:sp>
        <p:nvSpPr>
          <p:cNvPr id="79" name="AutoShape 13"/>
          <p:cNvSpPr>
            <a:spLocks noChangeArrowheads="1"/>
          </p:cNvSpPr>
          <p:nvPr/>
        </p:nvSpPr>
        <p:spPr bwMode="gray">
          <a:xfrm>
            <a:off x="227013" y="692150"/>
            <a:ext cx="1895475" cy="1643063"/>
          </a:xfrm>
          <a:prstGeom prst="diamond">
            <a:avLst/>
          </a:prstGeom>
          <a:gradFill rotWithShape="1">
            <a:gsLst>
              <a:gs pos="0">
                <a:schemeClr val="accent2">
                  <a:gamma/>
                  <a:shade val="66667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">
              <a:rot lat="18600000" lon="0" rev="0"/>
            </a:camera>
            <a:lightRig rig="legacyNormal4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3077" name="Freeform 14"/>
          <p:cNvSpPr>
            <a:spLocks/>
          </p:cNvSpPr>
          <p:nvPr/>
        </p:nvSpPr>
        <p:spPr bwMode="gray">
          <a:xfrm>
            <a:off x="219075" y="1149350"/>
            <a:ext cx="1909763" cy="779463"/>
          </a:xfrm>
          <a:custGeom>
            <a:avLst/>
            <a:gdLst>
              <a:gd name="T0" fmla="*/ 2147483647 w 1203"/>
              <a:gd name="T1" fmla="*/ 0 h 491"/>
              <a:gd name="T2" fmla="*/ 0 w 1203"/>
              <a:gd name="T3" fmla="*/ 2147483647 h 491"/>
              <a:gd name="T4" fmla="*/ 2147483647 w 1203"/>
              <a:gd name="T5" fmla="*/ 2147483647 h 491"/>
              <a:gd name="T6" fmla="*/ 2147483647 w 1203"/>
              <a:gd name="T7" fmla="*/ 2147483647 h 491"/>
              <a:gd name="T8" fmla="*/ 2147483647 w 1203"/>
              <a:gd name="T9" fmla="*/ 0 h 4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3"/>
              <a:gd name="T16" fmla="*/ 0 h 491"/>
              <a:gd name="T17" fmla="*/ 1203 w 1203"/>
              <a:gd name="T18" fmla="*/ 491 h 4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3" h="491">
                <a:moveTo>
                  <a:pt x="600" y="0"/>
                </a:moveTo>
                <a:lnTo>
                  <a:pt x="0" y="234"/>
                </a:lnTo>
                <a:lnTo>
                  <a:pt x="599" y="491"/>
                </a:lnTo>
                <a:lnTo>
                  <a:pt x="1203" y="231"/>
                </a:lnTo>
                <a:lnTo>
                  <a:pt x="600" y="0"/>
                </a:lnTo>
                <a:close/>
              </a:path>
            </a:pathLst>
          </a:custGeom>
          <a:noFill/>
          <a:ln w="9525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8" name="Rectangle 19"/>
          <p:cNvSpPr>
            <a:spLocks noChangeArrowheads="1"/>
          </p:cNvSpPr>
          <p:nvPr/>
        </p:nvSpPr>
        <p:spPr bwMode="white">
          <a:xfrm>
            <a:off x="795338" y="1316038"/>
            <a:ext cx="6985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2000" i="0">
                <a:latin typeface="맑은 고딕" pitchFamily="50" charset="-127"/>
                <a:ea typeface="맑은 고딕" pitchFamily="50" charset="-127"/>
              </a:rPr>
              <a:t>개념</a:t>
            </a:r>
            <a:endParaRPr lang="en-US" altLang="ko-KR" sz="2000" i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6" name="Rectangle 21"/>
          <p:cNvSpPr>
            <a:spLocks noChangeArrowheads="1"/>
          </p:cNvSpPr>
          <p:nvPr/>
        </p:nvSpPr>
        <p:spPr bwMode="auto">
          <a:xfrm>
            <a:off x="2249488" y="1196975"/>
            <a:ext cx="59944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미래 </a:t>
            </a:r>
            <a:r>
              <a:rPr kumimoji="1" lang="ko-KR" altLang="en-US" sz="2000" b="0" i="0" u="sng" dirty="0">
                <a:solidFill>
                  <a:schemeClr val="tx1"/>
                </a:solidFill>
                <a:sym typeface="Wingdings" pitchFamily="2" charset="2"/>
              </a:rPr>
              <a:t>특정시점</a:t>
            </a:r>
            <a:r>
              <a:rPr kumimoji="1" lang="en-US" altLang="ko-KR" sz="1400" b="0" i="0" u="sng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kumimoji="1" lang="ko-KR" altLang="en-US" sz="1400" b="0" i="0" u="sng" dirty="0">
                <a:solidFill>
                  <a:schemeClr val="tx1"/>
                </a:solidFill>
                <a:sym typeface="Wingdings" pitchFamily="2" charset="2"/>
              </a:rPr>
              <a:t>최종거래일</a:t>
            </a:r>
            <a:r>
              <a:rPr kumimoji="1" lang="en-US" altLang="ko-KR" sz="1400" b="0" i="0" u="sng" dirty="0">
                <a:solidFill>
                  <a:schemeClr val="tx1"/>
                </a:solidFill>
                <a:sym typeface="Wingdings" pitchFamily="2" charset="2"/>
              </a:rPr>
              <a:t>)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에 미국달러를 </a:t>
            </a:r>
            <a:r>
              <a:rPr kumimoji="1" lang="ko-KR" altLang="en-US" sz="2000" b="0" i="0" u="sng" dirty="0">
                <a:solidFill>
                  <a:schemeClr val="tx1"/>
                </a:solidFill>
                <a:sym typeface="Wingdings" pitchFamily="2" charset="2"/>
              </a:rPr>
              <a:t>특정 환율</a:t>
            </a:r>
            <a:r>
              <a:rPr kumimoji="1" lang="en-US" altLang="ko-KR" sz="2000" b="0" i="0" u="sng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kumimoji="1" lang="en-US" altLang="ko-KR" sz="1400" b="0" i="0" u="sng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kumimoji="1" lang="ko-KR" altLang="en-US" sz="1400" b="0" i="0" u="sng" dirty="0">
                <a:solidFill>
                  <a:schemeClr val="tx1"/>
                </a:solidFill>
                <a:sym typeface="Wingdings" pitchFamily="2" charset="2"/>
              </a:rPr>
              <a:t>행사가격</a:t>
            </a:r>
            <a:r>
              <a:rPr kumimoji="1" lang="en-US" altLang="ko-KR" sz="1400" b="0" i="0" u="sng" dirty="0">
                <a:solidFill>
                  <a:schemeClr val="tx1"/>
                </a:solidFill>
                <a:sym typeface="Wingdings" pitchFamily="2" charset="2"/>
              </a:rPr>
              <a:t>)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에 </a:t>
            </a:r>
            <a:r>
              <a:rPr kumimoji="1" lang="ko-KR" altLang="en-US" sz="2000" b="0" i="0" u="sng" dirty="0">
                <a:solidFill>
                  <a:schemeClr val="tx1"/>
                </a:solidFill>
                <a:sym typeface="Wingdings" pitchFamily="2" charset="2"/>
              </a:rPr>
              <a:t>사거나</a:t>
            </a:r>
            <a:r>
              <a:rPr kumimoji="1" lang="en-US" altLang="ko-KR" sz="1400" b="0" i="0" u="sng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kumimoji="1" lang="ko-KR" altLang="en-US" sz="1400" b="0" i="0" u="sng" dirty="0" err="1">
                <a:solidFill>
                  <a:schemeClr val="tx1"/>
                </a:solidFill>
                <a:sym typeface="Wingdings" pitchFamily="2" charset="2"/>
              </a:rPr>
              <a:t>콜옵션</a:t>
            </a:r>
            <a:r>
              <a:rPr kumimoji="1" lang="en-US" altLang="ko-KR" sz="1400" b="0" i="0" u="sng" dirty="0">
                <a:solidFill>
                  <a:schemeClr val="tx1"/>
                </a:solidFill>
                <a:sym typeface="Wingdings" pitchFamily="2" charset="2"/>
              </a:rPr>
              <a:t>)</a:t>
            </a:r>
            <a:r>
              <a:rPr kumimoji="1" lang="ko-KR" altLang="en-US" sz="1400" b="0" i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kumimoji="1" lang="ko-KR" altLang="en-US" sz="2000" b="0" i="0" u="sng" dirty="0">
                <a:solidFill>
                  <a:schemeClr val="tx1"/>
                </a:solidFill>
                <a:sym typeface="Wingdings" pitchFamily="2" charset="2"/>
              </a:rPr>
              <a:t>팔기</a:t>
            </a:r>
            <a:r>
              <a:rPr kumimoji="1" lang="en-US" altLang="ko-KR" sz="1400" b="0" i="0" u="sng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kumimoji="1" lang="ko-KR" altLang="en-US" sz="1400" b="0" i="0" u="sng" dirty="0" err="1">
                <a:solidFill>
                  <a:schemeClr val="tx1"/>
                </a:solidFill>
                <a:sym typeface="Wingdings" pitchFamily="2" charset="2"/>
              </a:rPr>
              <a:t>풋옵션</a:t>
            </a:r>
            <a:r>
              <a:rPr kumimoji="1" lang="en-US" altLang="ko-KR" sz="1400" b="0" i="0" u="sng" dirty="0">
                <a:solidFill>
                  <a:schemeClr val="tx1"/>
                </a:solidFill>
                <a:sym typeface="Wingdings" pitchFamily="2" charset="2"/>
              </a:rPr>
              <a:t>)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로 한 계약</a:t>
            </a:r>
          </a:p>
        </p:txBody>
      </p:sp>
      <p:sp>
        <p:nvSpPr>
          <p:cNvPr id="105" name="Rectangle 22"/>
          <p:cNvSpPr>
            <a:spLocks noChangeArrowheads="1"/>
          </p:cNvSpPr>
          <p:nvPr/>
        </p:nvSpPr>
        <p:spPr bwMode="auto">
          <a:xfrm>
            <a:off x="2351088" y="2636838"/>
            <a:ext cx="6136616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  <a:defRPr/>
            </a:pPr>
            <a:r>
              <a:rPr lang="en-US" altLang="ko-KR" sz="2000" b="0" i="0" dirty="0">
                <a:solidFill>
                  <a:schemeClr val="tx1"/>
                </a:solidFill>
              </a:rPr>
              <a:t> </a:t>
            </a: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1999. 4. 23 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상장</a:t>
            </a:r>
            <a:endParaRPr kumimoji="1" lang="en-US" altLang="ko-KR" sz="20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defRPr/>
            </a:pPr>
            <a:endParaRPr kumimoji="1" lang="en-US" altLang="ko-KR" sz="20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buFontTx/>
              <a:buChar char="•"/>
              <a:defRPr/>
            </a:pP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시장개설 초기 유동성 확보 실패로 거래 부진</a:t>
            </a:r>
            <a:endParaRPr kumimoji="1" lang="en-US" altLang="ko-KR" sz="20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  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※ </a:t>
            </a:r>
            <a:r>
              <a:rPr kumimoji="1" lang="ko-KR" altLang="en-US" sz="1400" b="0" i="0" dirty="0" err="1">
                <a:solidFill>
                  <a:srgbClr val="0066FF"/>
                </a:solidFill>
                <a:sym typeface="Wingdings" pitchFamily="2" charset="2"/>
              </a:rPr>
              <a:t>일평균거래량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 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: (99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년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) 347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계약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  (00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년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) 68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계약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  </a:t>
            </a:r>
            <a:r>
              <a:rPr kumimoji="1" lang="en-US" altLang="ko-KR" sz="1400" b="0" i="0" dirty="0" smtClean="0">
                <a:solidFill>
                  <a:srgbClr val="0066FF"/>
                </a:solidFill>
                <a:sym typeface="Wingdings" pitchFamily="2" charset="2"/>
              </a:rPr>
              <a:t>(12</a:t>
            </a:r>
            <a:r>
              <a:rPr kumimoji="1" lang="ko-KR" altLang="en-US" sz="1400" b="0" i="0" dirty="0" smtClean="0">
                <a:solidFill>
                  <a:srgbClr val="0066FF"/>
                </a:solidFill>
                <a:sym typeface="Wingdings" pitchFamily="2" charset="2"/>
              </a:rPr>
              <a:t>년</a:t>
            </a:r>
            <a:r>
              <a:rPr kumimoji="1" lang="en-US" altLang="ko-KR" sz="1400" b="0" i="0" dirty="0" smtClean="0">
                <a:solidFill>
                  <a:srgbClr val="0066FF"/>
                </a:solidFill>
                <a:sym typeface="Wingdings" pitchFamily="2" charset="2"/>
              </a:rPr>
              <a:t>) 0 </a:t>
            </a:r>
            <a:r>
              <a:rPr kumimoji="1" lang="ko-KR" altLang="en-US" sz="1400" b="0" i="0" dirty="0" smtClean="0">
                <a:solidFill>
                  <a:srgbClr val="0066FF"/>
                </a:solidFill>
                <a:sym typeface="Wingdings" pitchFamily="2" charset="2"/>
              </a:rPr>
              <a:t>계약</a:t>
            </a:r>
            <a:endParaRPr kumimoji="1" lang="en-US" altLang="ko-KR" sz="1400" b="0" i="0" dirty="0">
              <a:solidFill>
                <a:srgbClr val="0066FF"/>
              </a:solidFill>
              <a:sym typeface="Wingdings" pitchFamily="2" charset="2"/>
            </a:endParaRPr>
          </a:p>
        </p:txBody>
      </p:sp>
      <p:sp>
        <p:nvSpPr>
          <p:cNvPr id="108" name="AutoShape 13"/>
          <p:cNvSpPr>
            <a:spLocks noChangeArrowheads="1"/>
          </p:cNvSpPr>
          <p:nvPr/>
        </p:nvSpPr>
        <p:spPr bwMode="gray">
          <a:xfrm>
            <a:off x="258763" y="2371725"/>
            <a:ext cx="1895475" cy="1643063"/>
          </a:xfrm>
          <a:prstGeom prst="diamond">
            <a:avLst/>
          </a:prstGeom>
          <a:gradFill rotWithShape="1">
            <a:gsLst>
              <a:gs pos="0">
                <a:schemeClr val="accent2">
                  <a:gamma/>
                  <a:shade val="66667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">
              <a:rot lat="18600000" lon="0" rev="0"/>
            </a:camera>
            <a:lightRig rig="legacyNormal4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82" name="Freeform 14"/>
          <p:cNvSpPr>
            <a:spLocks/>
          </p:cNvSpPr>
          <p:nvPr/>
        </p:nvSpPr>
        <p:spPr bwMode="gray">
          <a:xfrm>
            <a:off x="250825" y="2803525"/>
            <a:ext cx="1909763" cy="779463"/>
          </a:xfrm>
          <a:custGeom>
            <a:avLst/>
            <a:gdLst>
              <a:gd name="T0" fmla="*/ 2147483647 w 1203"/>
              <a:gd name="T1" fmla="*/ 0 h 491"/>
              <a:gd name="T2" fmla="*/ 0 w 1203"/>
              <a:gd name="T3" fmla="*/ 2147483647 h 491"/>
              <a:gd name="T4" fmla="*/ 2147483647 w 1203"/>
              <a:gd name="T5" fmla="*/ 2147483647 h 491"/>
              <a:gd name="T6" fmla="*/ 2147483647 w 1203"/>
              <a:gd name="T7" fmla="*/ 2147483647 h 491"/>
              <a:gd name="T8" fmla="*/ 2147483647 w 1203"/>
              <a:gd name="T9" fmla="*/ 0 h 4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3"/>
              <a:gd name="T16" fmla="*/ 0 h 491"/>
              <a:gd name="T17" fmla="*/ 1203 w 1203"/>
              <a:gd name="T18" fmla="*/ 491 h 4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3" h="491">
                <a:moveTo>
                  <a:pt x="600" y="0"/>
                </a:moveTo>
                <a:lnTo>
                  <a:pt x="0" y="234"/>
                </a:lnTo>
                <a:lnTo>
                  <a:pt x="599" y="491"/>
                </a:lnTo>
                <a:lnTo>
                  <a:pt x="1203" y="231"/>
                </a:lnTo>
                <a:lnTo>
                  <a:pt x="600" y="0"/>
                </a:lnTo>
                <a:close/>
              </a:path>
            </a:pathLst>
          </a:custGeom>
          <a:noFill/>
          <a:ln w="9525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3" name="Rectangle 19"/>
          <p:cNvSpPr>
            <a:spLocks noChangeArrowheads="1"/>
          </p:cNvSpPr>
          <p:nvPr/>
        </p:nvSpPr>
        <p:spPr bwMode="white">
          <a:xfrm>
            <a:off x="828675" y="2970213"/>
            <a:ext cx="6985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2000" i="0">
                <a:latin typeface="맑은 고딕" pitchFamily="50" charset="-127"/>
                <a:ea typeface="맑은 고딕" pitchFamily="50" charset="-127"/>
              </a:rPr>
              <a:t>현황</a:t>
            </a:r>
            <a:endParaRPr lang="en-US" altLang="ko-KR" sz="2000" i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1" name="Rectangle 22"/>
          <p:cNvSpPr>
            <a:spLocks noChangeArrowheads="1"/>
          </p:cNvSpPr>
          <p:nvPr/>
        </p:nvSpPr>
        <p:spPr bwMode="auto">
          <a:xfrm>
            <a:off x="2339975" y="4533900"/>
            <a:ext cx="6066084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  <a:defRPr/>
            </a:pPr>
            <a:r>
              <a:rPr lang="en-US" altLang="ko-KR" sz="2000" b="0" i="0" dirty="0">
                <a:solidFill>
                  <a:schemeClr val="tx1"/>
                </a:solidFill>
              </a:rPr>
              <a:t> </a:t>
            </a:r>
            <a:r>
              <a:rPr lang="ko-KR" altLang="en-US" sz="2000" b="0" i="0" dirty="0">
                <a:solidFill>
                  <a:schemeClr val="tx1"/>
                </a:solidFill>
              </a:rPr>
              <a:t>상장 초기 상품에 대한 시장이해 부족</a:t>
            </a:r>
            <a:endParaRPr kumimoji="1" lang="en-US" altLang="ko-KR" sz="20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defRPr/>
            </a:pPr>
            <a:endParaRPr kumimoji="1" lang="en-US" altLang="ko-KR" sz="20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buFontTx/>
              <a:buChar char="•"/>
              <a:defRPr/>
            </a:pP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ko-KR" altLang="en-US" sz="2000" b="0" i="0" dirty="0" err="1">
                <a:solidFill>
                  <a:schemeClr val="tx1"/>
                </a:solidFill>
              </a:rPr>
              <a:t>시장조성자</a:t>
            </a:r>
            <a:r>
              <a:rPr lang="ko-KR" altLang="en-US" sz="1400" b="0" i="0" dirty="0">
                <a:solidFill>
                  <a:schemeClr val="tx1"/>
                </a:solidFill>
              </a:rPr>
              <a:t> </a:t>
            </a:r>
            <a:r>
              <a:rPr lang="ko-KR" altLang="en-US" sz="2000" b="0" i="0" dirty="0">
                <a:solidFill>
                  <a:schemeClr val="tx1"/>
                </a:solidFill>
              </a:rPr>
              <a:t>부재와 달러선물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시장활성화에의 </a:t>
            </a:r>
            <a:r>
              <a:rPr lang="ko-KR" altLang="en-US" sz="2000" b="0" i="0" dirty="0">
                <a:solidFill>
                  <a:schemeClr val="tx1"/>
                </a:solidFill>
              </a:rPr>
              <a:t>집중</a:t>
            </a:r>
            <a:endParaRPr kumimoji="1" lang="en-US" altLang="ko-KR" sz="20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buFontTx/>
              <a:buChar char="•"/>
              <a:defRPr/>
            </a:pPr>
            <a:endParaRPr kumimoji="1" lang="en-US" altLang="ko-KR" sz="20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buFontTx/>
              <a:buChar char="•"/>
              <a:defRPr/>
            </a:pP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장외상품과 다른 결제방식</a:t>
            </a: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실물인수도</a:t>
            </a:r>
            <a:r>
              <a:rPr kumimoji="1" lang="en-US" altLang="ko-KR" sz="2000" b="0" i="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  <a:endParaRPr kumimoji="1" lang="en-US" altLang="ko-KR" sz="2000" b="0" i="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112" name="AutoShape 13"/>
          <p:cNvSpPr>
            <a:spLocks noChangeArrowheads="1"/>
          </p:cNvSpPr>
          <p:nvPr/>
        </p:nvSpPr>
        <p:spPr bwMode="gray">
          <a:xfrm>
            <a:off x="249238" y="4173538"/>
            <a:ext cx="1895475" cy="1643062"/>
          </a:xfrm>
          <a:prstGeom prst="diamond">
            <a:avLst/>
          </a:prstGeom>
          <a:gradFill rotWithShape="1">
            <a:gsLst>
              <a:gs pos="0">
                <a:schemeClr val="accent2">
                  <a:gamma/>
                  <a:shade val="66667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">
              <a:rot lat="18600000" lon="0" rev="0"/>
            </a:camera>
            <a:lightRig rig="legacyNormal4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86" name="Freeform 14"/>
          <p:cNvSpPr>
            <a:spLocks/>
          </p:cNvSpPr>
          <p:nvPr/>
        </p:nvSpPr>
        <p:spPr bwMode="gray">
          <a:xfrm>
            <a:off x="241300" y="4630738"/>
            <a:ext cx="1909763" cy="779462"/>
          </a:xfrm>
          <a:custGeom>
            <a:avLst/>
            <a:gdLst>
              <a:gd name="T0" fmla="*/ 2147483647 w 1203"/>
              <a:gd name="T1" fmla="*/ 0 h 491"/>
              <a:gd name="T2" fmla="*/ 0 w 1203"/>
              <a:gd name="T3" fmla="*/ 2147483647 h 491"/>
              <a:gd name="T4" fmla="*/ 2147483647 w 1203"/>
              <a:gd name="T5" fmla="*/ 2147483647 h 491"/>
              <a:gd name="T6" fmla="*/ 2147483647 w 1203"/>
              <a:gd name="T7" fmla="*/ 2147483647 h 491"/>
              <a:gd name="T8" fmla="*/ 2147483647 w 1203"/>
              <a:gd name="T9" fmla="*/ 0 h 4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3"/>
              <a:gd name="T16" fmla="*/ 0 h 491"/>
              <a:gd name="T17" fmla="*/ 1203 w 1203"/>
              <a:gd name="T18" fmla="*/ 491 h 4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3" h="491">
                <a:moveTo>
                  <a:pt x="600" y="0"/>
                </a:moveTo>
                <a:lnTo>
                  <a:pt x="0" y="234"/>
                </a:lnTo>
                <a:lnTo>
                  <a:pt x="599" y="491"/>
                </a:lnTo>
                <a:lnTo>
                  <a:pt x="1203" y="231"/>
                </a:lnTo>
                <a:lnTo>
                  <a:pt x="600" y="0"/>
                </a:lnTo>
                <a:close/>
              </a:path>
            </a:pathLst>
          </a:custGeom>
          <a:noFill/>
          <a:ln w="9525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7" name="Rectangle 19"/>
          <p:cNvSpPr>
            <a:spLocks noChangeArrowheads="1"/>
          </p:cNvSpPr>
          <p:nvPr/>
        </p:nvSpPr>
        <p:spPr bwMode="white">
          <a:xfrm>
            <a:off x="561975" y="4797425"/>
            <a:ext cx="12096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2000" i="0">
                <a:latin typeface="맑은 고딕" pitchFamily="50" charset="-127"/>
                <a:ea typeface="맑은 고딕" pitchFamily="50" charset="-127"/>
              </a:rPr>
              <a:t>부진원인</a:t>
            </a:r>
            <a:endParaRPr lang="en-US" altLang="ko-KR" sz="2000" i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6" grpId="0"/>
      <p:bldP spid="105" grpId="0"/>
      <p:bldP spid="108" grpId="0" animBg="1"/>
      <p:bldP spid="1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3</a:t>
            </a:r>
            <a:endParaRPr lang="en-US" altLang="ko-KR" dirty="0"/>
          </a:p>
        </p:txBody>
      </p:sp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414338" y="71438"/>
            <a:ext cx="7326312" cy="620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latinLnBrk="1">
              <a:defRPr/>
            </a:pPr>
            <a:r>
              <a:rPr kumimoji="1" lang="ko-KR" altLang="en-US" sz="28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최근 시장 환경변화</a:t>
            </a: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gray">
          <a:xfrm>
            <a:off x="179388" y="620688"/>
            <a:ext cx="1771650" cy="1598613"/>
          </a:xfrm>
          <a:prstGeom prst="diamond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">
              <a:rot lat="18900000" lon="0" rev="0"/>
            </a:camera>
            <a:lightRig rig="legacyNormal4" dir="b"/>
          </a:scene3d>
          <a:sp3d extrusionH="1000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4101" name="Rectangle 18"/>
          <p:cNvSpPr>
            <a:spLocks noChangeArrowheads="1"/>
          </p:cNvSpPr>
          <p:nvPr/>
        </p:nvSpPr>
        <p:spPr bwMode="white">
          <a:xfrm>
            <a:off x="306388" y="1172079"/>
            <a:ext cx="146685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2000" i="0" dirty="0">
                <a:latin typeface="맑은 고딕" pitchFamily="50" charset="-127"/>
                <a:ea typeface="맑은 고딕" pitchFamily="50" charset="-127"/>
              </a:rPr>
              <a:t>환율변동성</a:t>
            </a:r>
            <a:endParaRPr lang="en-US" altLang="ko-KR" sz="2000" i="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000" i="0" dirty="0">
                <a:latin typeface="맑은 고딕" pitchFamily="50" charset="-127"/>
                <a:ea typeface="맑은 고딕" pitchFamily="50" charset="-127"/>
              </a:rPr>
              <a:t>증대</a:t>
            </a:r>
            <a:endParaRPr lang="en-US" altLang="ko-KR" sz="2000" i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gray">
          <a:xfrm>
            <a:off x="179388" y="2602945"/>
            <a:ext cx="1771650" cy="1598613"/>
          </a:xfrm>
          <a:prstGeom prst="diamond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">
              <a:rot lat="18900000" lon="0" rev="0"/>
            </a:camera>
            <a:lightRig rig="legacyNormal4" dir="b"/>
          </a:scene3d>
          <a:sp3d extrusionH="1000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4103" name="Rectangle 18"/>
          <p:cNvSpPr>
            <a:spLocks noChangeArrowheads="1"/>
          </p:cNvSpPr>
          <p:nvPr/>
        </p:nvSpPr>
        <p:spPr bwMode="white">
          <a:xfrm>
            <a:off x="282575" y="3171270"/>
            <a:ext cx="15128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000" i="0" dirty="0">
                <a:latin typeface="맑은 고딕" pitchFamily="50" charset="-127"/>
                <a:ea typeface="맑은 고딕" pitchFamily="50" charset="-127"/>
              </a:rPr>
              <a:t>FX</a:t>
            </a:r>
            <a:r>
              <a:rPr lang="ko-KR" altLang="en-US" sz="2000" i="0" dirty="0">
                <a:latin typeface="맑은 고딕" pitchFamily="50" charset="-127"/>
                <a:ea typeface="맑은 고딕" pitchFamily="50" charset="-127"/>
              </a:rPr>
              <a:t>마진시장</a:t>
            </a:r>
            <a:endParaRPr lang="en-US" altLang="ko-KR" sz="2000" i="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000" i="0" dirty="0">
                <a:latin typeface="맑은 고딕" pitchFamily="50" charset="-127"/>
                <a:ea typeface="맑은 고딕" pitchFamily="50" charset="-127"/>
              </a:rPr>
              <a:t>성장</a:t>
            </a:r>
            <a:endParaRPr lang="en-US" altLang="ko-KR" sz="2000" i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gray">
          <a:xfrm>
            <a:off x="179388" y="4437112"/>
            <a:ext cx="1771650" cy="1598612"/>
          </a:xfrm>
          <a:prstGeom prst="diamond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">
              <a:rot lat="18900000" lon="0" rev="0"/>
            </a:camera>
            <a:lightRig rig="legacyNormal4" dir="b"/>
          </a:scene3d>
          <a:sp3d extrusionH="1000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4105" name="Rectangle 18"/>
          <p:cNvSpPr>
            <a:spLocks noChangeArrowheads="1"/>
          </p:cNvSpPr>
          <p:nvPr/>
        </p:nvSpPr>
        <p:spPr bwMode="white">
          <a:xfrm>
            <a:off x="433388" y="5055511"/>
            <a:ext cx="12112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2000" i="0" dirty="0" err="1">
                <a:latin typeface="맑은 고딕" pitchFamily="50" charset="-127"/>
                <a:ea typeface="맑은 고딕" pitchFamily="50" charset="-127"/>
              </a:rPr>
              <a:t>키코사태</a:t>
            </a:r>
            <a:endParaRPr lang="en-US" altLang="ko-KR" sz="2000" i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051050" y="908026"/>
            <a:ext cx="4809330" cy="15542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  <a:defRPr/>
            </a:pPr>
            <a:r>
              <a:rPr lang="en-US" altLang="ko-KR" sz="2000" b="0" i="0" dirty="0">
                <a:solidFill>
                  <a:schemeClr val="tx1"/>
                </a:solidFill>
              </a:rPr>
              <a:t> </a:t>
            </a:r>
            <a:r>
              <a:rPr lang="ko-KR" altLang="en-US" sz="2000" b="0" i="0" dirty="0">
                <a:solidFill>
                  <a:schemeClr val="tx1"/>
                </a:solidFill>
              </a:rPr>
              <a:t>해외경제 불확실성 증대로 변동성 확대</a:t>
            </a:r>
            <a:endParaRPr lang="en-US" altLang="ko-KR" sz="2000" b="0" i="0" dirty="0">
              <a:solidFill>
                <a:schemeClr val="tx1"/>
              </a:solidFill>
            </a:endParaRPr>
          </a:p>
          <a:p>
            <a:pPr algn="l" eaLnBrk="0" hangingPunct="0">
              <a:buFontTx/>
              <a:buChar char="•"/>
              <a:defRPr/>
            </a:pPr>
            <a:endParaRPr lang="en-US" altLang="ko-KR" sz="300" b="0" i="0" dirty="0">
              <a:solidFill>
                <a:schemeClr val="tx1"/>
              </a:solidFill>
            </a:endParaRPr>
          </a:p>
          <a:p>
            <a:pPr algn="l" eaLnBrk="0" hangingPunct="0">
              <a:defRPr/>
            </a:pP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  ※ 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미국 </a:t>
            </a:r>
            <a:r>
              <a:rPr kumimoji="1" lang="ko-KR" altLang="en-US" sz="1400" b="0" i="0" dirty="0" err="1">
                <a:solidFill>
                  <a:srgbClr val="0066FF"/>
                </a:solidFill>
                <a:sym typeface="Wingdings" pitchFamily="2" charset="2"/>
              </a:rPr>
              <a:t>양적완화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, 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유럽 금융위기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, 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중국 성장률 둔화 등</a:t>
            </a:r>
            <a:endParaRPr kumimoji="1" lang="en-US" altLang="ko-KR" sz="1400" b="0" i="0" dirty="0">
              <a:solidFill>
                <a:srgbClr val="0066FF"/>
              </a:solidFill>
              <a:sym typeface="Wingdings" pitchFamily="2" charset="2"/>
            </a:endParaRPr>
          </a:p>
          <a:p>
            <a:pPr algn="l" eaLnBrk="0" hangingPunct="0">
              <a:buFontTx/>
              <a:buChar char="•"/>
              <a:defRPr/>
            </a:pPr>
            <a:endParaRPr kumimoji="1" lang="en-US" altLang="ko-KR" sz="8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buFontTx/>
              <a:buChar char="•"/>
              <a:defRPr/>
            </a:pP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중소수출기업 헤지 수요 증대 </a:t>
            </a:r>
            <a:endParaRPr kumimoji="1" lang="en-US" altLang="ko-KR" sz="20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buFontTx/>
              <a:buChar char="•"/>
              <a:defRPr/>
            </a:pPr>
            <a:endParaRPr kumimoji="1" lang="en-US" altLang="ko-KR" sz="8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증권사 외환시장 참여 확대 </a:t>
            </a:r>
            <a:r>
              <a:rPr lang="ko-KR" altLang="en-US" sz="2000" b="0" i="0" dirty="0" smtClean="0">
                <a:solidFill>
                  <a:srgbClr val="FF0000"/>
                </a:solidFill>
              </a:rPr>
              <a:t>✔</a:t>
            </a:r>
            <a:endParaRPr lang="ko-KR" altLang="en-US" sz="2000" b="0" i="0" dirty="0">
              <a:solidFill>
                <a:srgbClr val="FF0000"/>
              </a:solidFill>
            </a:endParaRP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1979613" y="4803824"/>
            <a:ext cx="6904454" cy="19543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  <a:defRPr/>
            </a:pPr>
            <a:r>
              <a:rPr lang="en-US" altLang="ko-KR" sz="2000" b="0" i="0" dirty="0">
                <a:solidFill>
                  <a:schemeClr val="tx1"/>
                </a:solidFill>
              </a:rPr>
              <a:t> </a:t>
            </a:r>
            <a:r>
              <a:rPr lang="ko-KR" altLang="en-US" sz="2000" b="0" i="0" dirty="0">
                <a:solidFill>
                  <a:schemeClr val="tx1"/>
                </a:solidFill>
              </a:rPr>
              <a:t>금융위기로 견실한 중소기업 도산</a:t>
            </a:r>
            <a:endParaRPr kumimoji="1" lang="en-US" altLang="ko-KR" sz="20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defRPr/>
            </a:pPr>
            <a:endParaRPr kumimoji="1" lang="en-US" altLang="ko-KR" sz="8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buFontTx/>
              <a:buChar char="•"/>
              <a:defRPr/>
            </a:pP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은행 등의 장외통화옵션 사업 </a:t>
            </a:r>
            <a:r>
              <a:rPr kumimoji="1" lang="ko-KR" altLang="en-US" sz="2000" b="0" i="0" dirty="0" smtClean="0">
                <a:solidFill>
                  <a:schemeClr val="tx1"/>
                </a:solidFill>
                <a:sym typeface="Wingdings" pitchFamily="2" charset="2"/>
              </a:rPr>
              <a:t>축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소</a:t>
            </a:r>
            <a:r>
              <a:rPr kumimoji="1" lang="ko-KR" altLang="en-US" sz="2000" b="0" i="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ko-KR" altLang="en-US" sz="2000" b="0" i="0" dirty="0" smtClean="0">
                <a:solidFill>
                  <a:srgbClr val="FF0000"/>
                </a:solidFill>
              </a:rPr>
              <a:t>✔</a:t>
            </a:r>
            <a:endParaRPr lang="en-US" altLang="ko-KR" sz="2000" b="0" i="0" dirty="0" smtClean="0">
              <a:solidFill>
                <a:srgbClr val="FF0000"/>
              </a:solidFill>
            </a:endParaRPr>
          </a:p>
          <a:p>
            <a:pPr algn="l" eaLnBrk="0" hangingPunct="0">
              <a:buFontTx/>
              <a:buChar char="•"/>
              <a:defRPr/>
            </a:pPr>
            <a:endParaRPr kumimoji="1" lang="en-US" altLang="ko-KR" sz="800" b="0" i="0" dirty="0">
              <a:solidFill>
                <a:srgbClr val="FF0000"/>
              </a:solidFill>
              <a:sym typeface="Wingdings" pitchFamily="2" charset="2"/>
            </a:endParaRPr>
          </a:p>
          <a:p>
            <a:pPr algn="l" eaLnBrk="0" hangingPunct="0">
              <a:buFontTx/>
              <a:buChar char="•"/>
              <a:defRPr/>
            </a:pPr>
            <a:r>
              <a:rPr kumimoji="1" lang="en-US" altLang="ko-KR" sz="2000" b="0" i="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kumimoji="1" lang="ko-KR" altLang="en-US" sz="2000" b="0" i="0" dirty="0" smtClean="0">
                <a:solidFill>
                  <a:schemeClr val="tx1"/>
                </a:solidFill>
                <a:sym typeface="Wingdings" pitchFamily="2" charset="2"/>
              </a:rPr>
              <a:t>금융위기 이후 전세계적 장외파생상품 장내화 추세 </a:t>
            </a:r>
            <a:r>
              <a:rPr lang="ko-KR" altLang="en-US" sz="2000" b="0" i="0" dirty="0" smtClean="0">
                <a:solidFill>
                  <a:srgbClr val="FF0000"/>
                </a:solidFill>
              </a:rPr>
              <a:t>✔</a:t>
            </a:r>
            <a:endParaRPr lang="en-US" altLang="ko-KR" sz="2000" b="0" i="0" dirty="0" smtClean="0">
              <a:solidFill>
                <a:srgbClr val="FF0000"/>
              </a:solidFill>
            </a:endParaRPr>
          </a:p>
          <a:p>
            <a:pPr algn="l" eaLnBrk="0" hangingPunct="0">
              <a:buFontTx/>
              <a:buChar char="•"/>
              <a:defRPr/>
            </a:pPr>
            <a:endParaRPr lang="en-US" altLang="ko-KR" sz="300" b="0" i="0" dirty="0" smtClean="0">
              <a:solidFill>
                <a:srgbClr val="FF0000"/>
              </a:solidFill>
            </a:endParaRPr>
          </a:p>
          <a:p>
            <a:pPr algn="l" eaLnBrk="0" hangingPunct="0">
              <a:defRPr/>
            </a:pPr>
            <a:r>
              <a:rPr kumimoji="1" lang="en-US" altLang="ko-KR" sz="1400" b="0" i="0" dirty="0" smtClean="0">
                <a:solidFill>
                  <a:srgbClr val="0066FF"/>
                </a:solidFill>
                <a:sym typeface="Wingdings" pitchFamily="2" charset="2"/>
              </a:rPr>
              <a:t> ※ 12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년 까지 모든 표준화된 장외파생상품은 중앙청산소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(CCP)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를 통해 </a:t>
            </a:r>
            <a:r>
              <a:rPr kumimoji="1" lang="ko-KR" altLang="en-US" sz="1400" b="0" i="0" dirty="0" smtClean="0">
                <a:solidFill>
                  <a:srgbClr val="0066FF"/>
                </a:solidFill>
                <a:sym typeface="Wingdings" pitchFamily="2" charset="2"/>
              </a:rPr>
              <a:t>청산하여야</a:t>
            </a:r>
            <a:endParaRPr kumimoji="1" lang="en-US" altLang="ko-KR" sz="1400" b="0" i="0" dirty="0" smtClean="0">
              <a:solidFill>
                <a:srgbClr val="0066FF"/>
              </a:solidFill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 </a:t>
            </a:r>
            <a:r>
              <a:rPr kumimoji="1" lang="en-US" altLang="ko-KR" sz="1400" b="0" i="0" dirty="0" smtClean="0">
                <a:solidFill>
                  <a:srgbClr val="0066FF"/>
                </a:solidFill>
                <a:sym typeface="Wingdings" pitchFamily="2" charset="2"/>
              </a:rPr>
              <a:t>    </a:t>
            </a:r>
            <a:r>
              <a:rPr kumimoji="1" lang="ko-KR" altLang="en-US" sz="1400" b="0" i="0" dirty="0" smtClean="0">
                <a:solidFill>
                  <a:srgbClr val="0066FF"/>
                </a:solidFill>
                <a:sym typeface="Wingdings" pitchFamily="2" charset="2"/>
              </a:rPr>
              <a:t>하며</a:t>
            </a:r>
            <a:r>
              <a:rPr kumimoji="1" lang="en-US" altLang="ko-KR" sz="1400" b="0" i="0" dirty="0" smtClean="0">
                <a:solidFill>
                  <a:srgbClr val="0066FF"/>
                </a:solidFill>
                <a:sym typeface="Wingdings" pitchFamily="2" charset="2"/>
              </a:rPr>
              <a:t>, 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가급적 거래소 등을 통해 거래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('09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년 </a:t>
            </a:r>
            <a:r>
              <a:rPr kumimoji="1" lang="ko-KR" altLang="en-US" sz="1400" b="0" i="0" dirty="0" err="1">
                <a:solidFill>
                  <a:srgbClr val="0066FF"/>
                </a:solidFill>
                <a:sym typeface="Wingdings" pitchFamily="2" charset="2"/>
              </a:rPr>
              <a:t>피츠버그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 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G20 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합의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)</a:t>
            </a:r>
            <a:endParaRPr kumimoji="1" lang="ko-KR" altLang="en-US" sz="1400" b="0" i="0" dirty="0">
              <a:solidFill>
                <a:srgbClr val="0066FF"/>
              </a:solidFill>
              <a:sym typeface="Wingdings" pitchFamily="2" charset="2"/>
            </a:endParaRPr>
          </a:p>
          <a:p>
            <a:pPr algn="l" eaLnBrk="0" hangingPunct="0">
              <a:defRPr/>
            </a:pPr>
            <a:endParaRPr kumimoji="1" lang="en-US" altLang="ko-KR" sz="1400" b="0" i="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051050" y="2814083"/>
            <a:ext cx="6120586" cy="15234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  <a:defRPr/>
            </a:pPr>
            <a:r>
              <a:rPr lang="en-US" altLang="ko-KR" sz="2000" b="0" i="0" dirty="0">
                <a:solidFill>
                  <a:schemeClr val="tx1"/>
                </a:solidFill>
              </a:rPr>
              <a:t> 08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년 이후 급속 성장하였으나 최근 감소</a:t>
            </a:r>
            <a:endParaRPr kumimoji="1" lang="en-US" altLang="ko-KR" sz="20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defRPr/>
            </a:pPr>
            <a:endParaRPr kumimoji="1" lang="en-US" altLang="ko-KR" sz="3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  ※ </a:t>
            </a:r>
            <a:r>
              <a:rPr kumimoji="1" lang="ko-KR" altLang="en-US" sz="1400" b="0" i="0" dirty="0" err="1">
                <a:solidFill>
                  <a:srgbClr val="0066FF"/>
                </a:solidFill>
                <a:sym typeface="Wingdings" pitchFamily="2" charset="2"/>
              </a:rPr>
              <a:t>일평균거래량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:(05)83</a:t>
            </a:r>
            <a:r>
              <a:rPr kumimoji="1" lang="ko-KR" altLang="en-US" sz="1400" b="0" i="0" dirty="0">
                <a:solidFill>
                  <a:srgbClr val="0066FF"/>
                </a:solidFill>
                <a:sym typeface="Wingdings" pitchFamily="2" charset="2"/>
              </a:rPr>
              <a:t>계약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(11)19,142(12)10,357 </a:t>
            </a:r>
          </a:p>
          <a:p>
            <a:pPr algn="l" eaLnBrk="0" hangingPunct="0">
              <a:defRPr/>
            </a:pPr>
            <a:endParaRPr kumimoji="1" lang="en-US" altLang="ko-KR" sz="8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buFontTx/>
              <a:buChar char="•"/>
              <a:defRPr/>
            </a:pP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 09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년 및 </a:t>
            </a: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11</a:t>
            </a:r>
            <a:r>
              <a:rPr kumimoji="1" lang="ko-KR" altLang="en-US" sz="2000" b="0" i="0" dirty="0" err="1">
                <a:solidFill>
                  <a:schemeClr val="tx1"/>
                </a:solidFill>
                <a:sym typeface="Wingdings" pitchFamily="2" charset="2"/>
              </a:rPr>
              <a:t>년말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 마진율 인상</a:t>
            </a: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(2%5%10%)</a:t>
            </a:r>
          </a:p>
          <a:p>
            <a:pPr algn="l" eaLnBrk="0" hangingPunct="0">
              <a:buFontTx/>
              <a:buChar char="•"/>
              <a:defRPr/>
            </a:pPr>
            <a:endParaRPr kumimoji="1" lang="en-US" altLang="ko-KR" sz="800" b="0" i="0" dirty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buFontTx/>
              <a:buChar char="•"/>
              <a:defRPr/>
            </a:pP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 외환 및 옵션</a:t>
            </a:r>
            <a:r>
              <a:rPr kumimoji="1" lang="en-US" altLang="ko-KR" sz="1400" b="0" i="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kumimoji="1" lang="ko-KR" altLang="en-US" sz="1400" b="0" i="0" dirty="0" err="1">
                <a:solidFill>
                  <a:schemeClr val="tx1"/>
                </a:solidFill>
                <a:sym typeface="Wingdings" pitchFamily="2" charset="2"/>
              </a:rPr>
              <a:t>코스피</a:t>
            </a:r>
            <a:r>
              <a:rPr kumimoji="1" lang="en-US" altLang="ko-KR" sz="1400" b="0" i="0" dirty="0">
                <a:solidFill>
                  <a:schemeClr val="tx1"/>
                </a:solidFill>
                <a:sym typeface="Wingdings" pitchFamily="2" charset="2"/>
              </a:rPr>
              <a:t>200</a:t>
            </a:r>
            <a:r>
              <a:rPr kumimoji="1" lang="ko-KR" altLang="en-US" sz="1400" b="0" i="0" dirty="0">
                <a:solidFill>
                  <a:schemeClr val="tx1"/>
                </a:solidFill>
                <a:sym typeface="Wingdings" pitchFamily="2" charset="2"/>
              </a:rPr>
              <a:t>옵션</a:t>
            </a:r>
            <a:r>
              <a:rPr kumimoji="1" lang="en-US" altLang="ko-KR" sz="1400" b="0" i="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  <a:r>
              <a:rPr kumimoji="1" lang="ko-KR" altLang="en-US" sz="2000" b="0" i="0" dirty="0" smtClean="0">
                <a:solidFill>
                  <a:schemeClr val="tx1"/>
                </a:solidFill>
                <a:sym typeface="Wingdings" pitchFamily="2" charset="2"/>
              </a:rPr>
              <a:t>상품의 </a:t>
            </a:r>
            <a:r>
              <a:rPr kumimoji="1" lang="ko-KR" altLang="en-US" sz="2000" b="0" i="0" dirty="0">
                <a:solidFill>
                  <a:schemeClr val="tx1"/>
                </a:solidFill>
                <a:sym typeface="Wingdings" pitchFamily="2" charset="2"/>
              </a:rPr>
              <a:t>시장이해 확대 </a:t>
            </a:r>
            <a:r>
              <a:rPr lang="ko-KR" altLang="en-US" sz="2000" b="0" i="0" dirty="0">
                <a:solidFill>
                  <a:srgbClr val="FF0000"/>
                </a:solidFill>
              </a:rPr>
              <a:t>✔</a:t>
            </a:r>
            <a:r>
              <a:rPr kumimoji="1" lang="ko-KR" altLang="en-US" sz="2000" b="0" i="0" dirty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kumimoji="1" lang="en-US" altLang="ko-KR" sz="2000" b="0" i="0" dirty="0">
              <a:solidFill>
                <a:srgbClr val="FF0000"/>
              </a:solidFill>
              <a:sym typeface="Wingdings" pitchFamily="2" charset="2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667625" y="4509120"/>
            <a:ext cx="1328738" cy="1273175"/>
            <a:chOff x="158" y="814"/>
            <a:chExt cx="1200" cy="1150"/>
          </a:xfrm>
        </p:grpSpPr>
        <p:grpSp>
          <p:nvGrpSpPr>
            <p:cNvPr id="4157" name="Group 10"/>
            <p:cNvGrpSpPr>
              <a:grpSpLocks/>
            </p:cNvGrpSpPr>
            <p:nvPr/>
          </p:nvGrpSpPr>
          <p:grpSpPr bwMode="auto">
            <a:xfrm>
              <a:off x="161" y="814"/>
              <a:ext cx="1184" cy="1150"/>
              <a:chOff x="2457" y="2000"/>
              <a:chExt cx="901" cy="888"/>
            </a:xfrm>
          </p:grpSpPr>
          <p:pic>
            <p:nvPicPr>
              <p:cNvPr id="4159" name="Picture 1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ltGray">
              <a:xfrm>
                <a:off x="2457" y="2000"/>
                <a:ext cx="901" cy="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Oval 12"/>
              <p:cNvSpPr>
                <a:spLocks noChangeArrowheads="1"/>
              </p:cNvSpPr>
              <p:nvPr/>
            </p:nvSpPr>
            <p:spPr bwMode="ltGray">
              <a:xfrm>
                <a:off x="2457" y="2000"/>
                <a:ext cx="895" cy="888"/>
              </a:xfrm>
              <a:prstGeom prst="ellipse">
                <a:avLst/>
              </a:prstGeom>
              <a:gradFill rotWithShape="1">
                <a:gsLst>
                  <a:gs pos="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  <a:gs pos="50000">
                    <a:srgbClr val="F8F8F8">
                      <a:alpha val="45000"/>
                    </a:srgbClr>
                  </a:gs>
                  <a:gs pos="10000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4163" name="Freeform 13"/>
              <p:cNvSpPr>
                <a:spLocks/>
              </p:cNvSpPr>
              <p:nvPr/>
            </p:nvSpPr>
            <p:spPr bwMode="ltGray">
              <a:xfrm>
                <a:off x="2550" y="2018"/>
                <a:ext cx="703" cy="308"/>
              </a:xfrm>
              <a:custGeom>
                <a:avLst/>
                <a:gdLst>
                  <a:gd name="T0" fmla="*/ 196 w 1321"/>
                  <a:gd name="T1" fmla="*/ 32 h 712"/>
                  <a:gd name="T2" fmla="*/ 199 w 1321"/>
                  <a:gd name="T3" fmla="*/ 36 h 712"/>
                  <a:gd name="T4" fmla="*/ 199 w 1321"/>
                  <a:gd name="T5" fmla="*/ 39 h 712"/>
                  <a:gd name="T6" fmla="*/ 199 w 1321"/>
                  <a:gd name="T7" fmla="*/ 42 h 712"/>
                  <a:gd name="T8" fmla="*/ 196 w 1321"/>
                  <a:gd name="T9" fmla="*/ 45 h 712"/>
                  <a:gd name="T10" fmla="*/ 192 w 1321"/>
                  <a:gd name="T11" fmla="*/ 47 h 712"/>
                  <a:gd name="T12" fmla="*/ 187 w 1321"/>
                  <a:gd name="T13" fmla="*/ 49 h 712"/>
                  <a:gd name="T14" fmla="*/ 180 w 1321"/>
                  <a:gd name="T15" fmla="*/ 51 h 712"/>
                  <a:gd name="T16" fmla="*/ 173 w 1321"/>
                  <a:gd name="T17" fmla="*/ 53 h 712"/>
                  <a:gd name="T18" fmla="*/ 164 w 1321"/>
                  <a:gd name="T19" fmla="*/ 54 h 712"/>
                  <a:gd name="T20" fmla="*/ 155 w 1321"/>
                  <a:gd name="T21" fmla="*/ 55 h 712"/>
                  <a:gd name="T22" fmla="*/ 146 w 1321"/>
                  <a:gd name="T23" fmla="*/ 56 h 712"/>
                  <a:gd name="T24" fmla="*/ 135 w 1321"/>
                  <a:gd name="T25" fmla="*/ 57 h 712"/>
                  <a:gd name="T26" fmla="*/ 125 w 1321"/>
                  <a:gd name="T27" fmla="*/ 58 h 712"/>
                  <a:gd name="T28" fmla="*/ 120 w 1321"/>
                  <a:gd name="T29" fmla="*/ 58 h 712"/>
                  <a:gd name="T30" fmla="*/ 72 w 1321"/>
                  <a:gd name="T31" fmla="*/ 58 h 712"/>
                  <a:gd name="T32" fmla="*/ 71 w 1321"/>
                  <a:gd name="T33" fmla="*/ 58 h 712"/>
                  <a:gd name="T34" fmla="*/ 62 w 1321"/>
                  <a:gd name="T35" fmla="*/ 57 h 712"/>
                  <a:gd name="T36" fmla="*/ 52 w 1321"/>
                  <a:gd name="T37" fmla="*/ 57 h 712"/>
                  <a:gd name="T38" fmla="*/ 44 w 1321"/>
                  <a:gd name="T39" fmla="*/ 56 h 712"/>
                  <a:gd name="T40" fmla="*/ 36 w 1321"/>
                  <a:gd name="T41" fmla="*/ 56 h 712"/>
                  <a:gd name="T42" fmla="*/ 28 w 1321"/>
                  <a:gd name="T43" fmla="*/ 55 h 712"/>
                  <a:gd name="T44" fmla="*/ 21 w 1321"/>
                  <a:gd name="T45" fmla="*/ 54 h 712"/>
                  <a:gd name="T46" fmla="*/ 15 w 1321"/>
                  <a:gd name="T47" fmla="*/ 52 h 712"/>
                  <a:gd name="T48" fmla="*/ 10 w 1321"/>
                  <a:gd name="T49" fmla="*/ 51 h 712"/>
                  <a:gd name="T50" fmla="*/ 6 w 1321"/>
                  <a:gd name="T51" fmla="*/ 49 h 712"/>
                  <a:gd name="T52" fmla="*/ 3 w 1321"/>
                  <a:gd name="T53" fmla="*/ 47 h 712"/>
                  <a:gd name="T54" fmla="*/ 1 w 1321"/>
                  <a:gd name="T55" fmla="*/ 45 h 712"/>
                  <a:gd name="T56" fmla="*/ 0 w 1321"/>
                  <a:gd name="T57" fmla="*/ 42 h 712"/>
                  <a:gd name="T58" fmla="*/ 0 w 1321"/>
                  <a:gd name="T59" fmla="*/ 42 h 712"/>
                  <a:gd name="T60" fmla="*/ 1 w 1321"/>
                  <a:gd name="T61" fmla="*/ 39 h 712"/>
                  <a:gd name="T62" fmla="*/ 3 w 1321"/>
                  <a:gd name="T63" fmla="*/ 36 h 712"/>
                  <a:gd name="T64" fmla="*/ 7 w 1321"/>
                  <a:gd name="T65" fmla="*/ 30 h 712"/>
                  <a:gd name="T66" fmla="*/ 14 w 1321"/>
                  <a:gd name="T67" fmla="*/ 24 h 712"/>
                  <a:gd name="T68" fmla="*/ 22 w 1321"/>
                  <a:gd name="T69" fmla="*/ 19 h 712"/>
                  <a:gd name="T70" fmla="*/ 31 w 1321"/>
                  <a:gd name="T71" fmla="*/ 14 h 712"/>
                  <a:gd name="T72" fmla="*/ 41 w 1321"/>
                  <a:gd name="T73" fmla="*/ 10 h 712"/>
                  <a:gd name="T74" fmla="*/ 51 w 1321"/>
                  <a:gd name="T75" fmla="*/ 6 h 712"/>
                  <a:gd name="T76" fmla="*/ 63 w 1321"/>
                  <a:gd name="T77" fmla="*/ 4 h 712"/>
                  <a:gd name="T78" fmla="*/ 75 w 1321"/>
                  <a:gd name="T79" fmla="*/ 2 h 712"/>
                  <a:gd name="T80" fmla="*/ 87 w 1321"/>
                  <a:gd name="T81" fmla="*/ 0 h 712"/>
                  <a:gd name="T82" fmla="*/ 101 w 1321"/>
                  <a:gd name="T83" fmla="*/ 0 h 712"/>
                  <a:gd name="T84" fmla="*/ 101 w 1321"/>
                  <a:gd name="T85" fmla="*/ 0 h 712"/>
                  <a:gd name="T86" fmla="*/ 114 w 1321"/>
                  <a:gd name="T87" fmla="*/ 0 h 712"/>
                  <a:gd name="T88" fmla="*/ 128 w 1321"/>
                  <a:gd name="T89" fmla="*/ 2 h 712"/>
                  <a:gd name="T90" fmla="*/ 140 w 1321"/>
                  <a:gd name="T91" fmla="*/ 4 h 712"/>
                  <a:gd name="T92" fmla="*/ 152 w 1321"/>
                  <a:gd name="T93" fmla="*/ 7 h 712"/>
                  <a:gd name="T94" fmla="*/ 163 w 1321"/>
                  <a:gd name="T95" fmla="*/ 11 h 712"/>
                  <a:gd name="T96" fmla="*/ 173 w 1321"/>
                  <a:gd name="T97" fmla="*/ 16 h 712"/>
                  <a:gd name="T98" fmla="*/ 182 w 1321"/>
                  <a:gd name="T99" fmla="*/ 21 h 712"/>
                  <a:gd name="T100" fmla="*/ 189 w 1321"/>
                  <a:gd name="T101" fmla="*/ 26 h 712"/>
                  <a:gd name="T102" fmla="*/ 196 w 1321"/>
                  <a:gd name="T103" fmla="*/ 32 h 712"/>
                  <a:gd name="T104" fmla="*/ 196 w 1321"/>
                  <a:gd name="T105" fmla="*/ 3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DDDDDD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grpSp>
            <p:nvGrpSpPr>
              <p:cNvPr id="4164" name="Group 14"/>
              <p:cNvGrpSpPr>
                <a:grpSpLocks/>
              </p:cNvGrpSpPr>
              <p:nvPr/>
            </p:nvGrpSpPr>
            <p:grpSpPr bwMode="auto">
              <a:xfrm rot="-1297425" flipH="1" flipV="1">
                <a:off x="2525" y="2693"/>
                <a:ext cx="781" cy="188"/>
                <a:chOff x="2532" y="1051"/>
                <a:chExt cx="893" cy="246"/>
              </a:xfrm>
            </p:grpSpPr>
            <p:grpSp>
              <p:nvGrpSpPr>
                <p:cNvPr id="4165" name="Group 1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4171" name="AutoShape 16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72" name="AutoShape 17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73" name="AutoShape 18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74" name="AutoShape 19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  <p:grpSp>
              <p:nvGrpSpPr>
                <p:cNvPr id="4166" name="Group 2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4167" name="AutoShape 21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68" name="AutoShape 22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69" name="AutoShape 23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70" name="AutoShape 24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</p:grpSp>
        </p:grp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58" y="1087"/>
              <a:ext cx="1200" cy="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defRPr/>
              </a:pPr>
              <a:r>
                <a:rPr kumimoji="1" lang="ko-KR" altLang="en-US" sz="2000" b="0" i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건전한</a:t>
              </a:r>
              <a:endParaRPr kumimoji="1" lang="en-US" altLang="ko-KR" sz="20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endParaRPr>
            </a:p>
            <a:p>
              <a:pPr latinLnBrk="1">
                <a:defRPr/>
              </a:pPr>
              <a:r>
                <a:rPr kumimoji="1" lang="ko-KR" altLang="en-US" sz="2000" b="0" i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장내시장</a:t>
              </a:r>
              <a:endParaRPr kumimoji="1" lang="ko-KR" altLang="en-US" sz="20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5" name="Group 45"/>
          <p:cNvGrpSpPr>
            <a:grpSpLocks/>
          </p:cNvGrpSpPr>
          <p:nvPr/>
        </p:nvGrpSpPr>
        <p:grpSpPr bwMode="auto">
          <a:xfrm>
            <a:off x="7667625" y="2842658"/>
            <a:ext cx="1328738" cy="1344612"/>
            <a:chOff x="158" y="814"/>
            <a:chExt cx="1200" cy="1215"/>
          </a:xfrm>
        </p:grpSpPr>
        <p:grpSp>
          <p:nvGrpSpPr>
            <p:cNvPr id="4139" name="Group 10"/>
            <p:cNvGrpSpPr>
              <a:grpSpLocks/>
            </p:cNvGrpSpPr>
            <p:nvPr/>
          </p:nvGrpSpPr>
          <p:grpSpPr bwMode="auto">
            <a:xfrm>
              <a:off x="161" y="814"/>
              <a:ext cx="1184" cy="1150"/>
              <a:chOff x="2457" y="2000"/>
              <a:chExt cx="901" cy="888"/>
            </a:xfrm>
          </p:grpSpPr>
          <p:pic>
            <p:nvPicPr>
              <p:cNvPr id="4141" name="Picture 1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ltGray">
              <a:xfrm>
                <a:off x="2457" y="2000"/>
                <a:ext cx="901" cy="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6" name="Oval 12"/>
              <p:cNvSpPr>
                <a:spLocks noChangeArrowheads="1"/>
              </p:cNvSpPr>
              <p:nvPr/>
            </p:nvSpPr>
            <p:spPr bwMode="ltGray">
              <a:xfrm>
                <a:off x="2457" y="2000"/>
                <a:ext cx="895" cy="888"/>
              </a:xfrm>
              <a:prstGeom prst="ellipse">
                <a:avLst/>
              </a:prstGeom>
              <a:gradFill rotWithShape="1">
                <a:gsLst>
                  <a:gs pos="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  <a:gs pos="50000">
                    <a:srgbClr val="F8F8F8">
                      <a:alpha val="45000"/>
                    </a:srgbClr>
                  </a:gs>
                  <a:gs pos="10000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4145" name="Freeform 13"/>
              <p:cNvSpPr>
                <a:spLocks/>
              </p:cNvSpPr>
              <p:nvPr/>
            </p:nvSpPr>
            <p:spPr bwMode="ltGray">
              <a:xfrm>
                <a:off x="2550" y="2018"/>
                <a:ext cx="703" cy="308"/>
              </a:xfrm>
              <a:custGeom>
                <a:avLst/>
                <a:gdLst>
                  <a:gd name="T0" fmla="*/ 196 w 1321"/>
                  <a:gd name="T1" fmla="*/ 32 h 712"/>
                  <a:gd name="T2" fmla="*/ 199 w 1321"/>
                  <a:gd name="T3" fmla="*/ 36 h 712"/>
                  <a:gd name="T4" fmla="*/ 199 w 1321"/>
                  <a:gd name="T5" fmla="*/ 39 h 712"/>
                  <a:gd name="T6" fmla="*/ 199 w 1321"/>
                  <a:gd name="T7" fmla="*/ 42 h 712"/>
                  <a:gd name="T8" fmla="*/ 196 w 1321"/>
                  <a:gd name="T9" fmla="*/ 45 h 712"/>
                  <a:gd name="T10" fmla="*/ 192 w 1321"/>
                  <a:gd name="T11" fmla="*/ 47 h 712"/>
                  <a:gd name="T12" fmla="*/ 187 w 1321"/>
                  <a:gd name="T13" fmla="*/ 49 h 712"/>
                  <a:gd name="T14" fmla="*/ 180 w 1321"/>
                  <a:gd name="T15" fmla="*/ 51 h 712"/>
                  <a:gd name="T16" fmla="*/ 173 w 1321"/>
                  <a:gd name="T17" fmla="*/ 53 h 712"/>
                  <a:gd name="T18" fmla="*/ 164 w 1321"/>
                  <a:gd name="T19" fmla="*/ 54 h 712"/>
                  <a:gd name="T20" fmla="*/ 155 w 1321"/>
                  <a:gd name="T21" fmla="*/ 55 h 712"/>
                  <a:gd name="T22" fmla="*/ 146 w 1321"/>
                  <a:gd name="T23" fmla="*/ 56 h 712"/>
                  <a:gd name="T24" fmla="*/ 135 w 1321"/>
                  <a:gd name="T25" fmla="*/ 57 h 712"/>
                  <a:gd name="T26" fmla="*/ 125 w 1321"/>
                  <a:gd name="T27" fmla="*/ 58 h 712"/>
                  <a:gd name="T28" fmla="*/ 120 w 1321"/>
                  <a:gd name="T29" fmla="*/ 58 h 712"/>
                  <a:gd name="T30" fmla="*/ 72 w 1321"/>
                  <a:gd name="T31" fmla="*/ 58 h 712"/>
                  <a:gd name="T32" fmla="*/ 71 w 1321"/>
                  <a:gd name="T33" fmla="*/ 58 h 712"/>
                  <a:gd name="T34" fmla="*/ 62 w 1321"/>
                  <a:gd name="T35" fmla="*/ 57 h 712"/>
                  <a:gd name="T36" fmla="*/ 52 w 1321"/>
                  <a:gd name="T37" fmla="*/ 57 h 712"/>
                  <a:gd name="T38" fmla="*/ 44 w 1321"/>
                  <a:gd name="T39" fmla="*/ 56 h 712"/>
                  <a:gd name="T40" fmla="*/ 36 w 1321"/>
                  <a:gd name="T41" fmla="*/ 56 h 712"/>
                  <a:gd name="T42" fmla="*/ 28 w 1321"/>
                  <a:gd name="T43" fmla="*/ 55 h 712"/>
                  <a:gd name="T44" fmla="*/ 21 w 1321"/>
                  <a:gd name="T45" fmla="*/ 54 h 712"/>
                  <a:gd name="T46" fmla="*/ 15 w 1321"/>
                  <a:gd name="T47" fmla="*/ 52 h 712"/>
                  <a:gd name="T48" fmla="*/ 10 w 1321"/>
                  <a:gd name="T49" fmla="*/ 51 h 712"/>
                  <a:gd name="T50" fmla="*/ 6 w 1321"/>
                  <a:gd name="T51" fmla="*/ 49 h 712"/>
                  <a:gd name="T52" fmla="*/ 3 w 1321"/>
                  <a:gd name="T53" fmla="*/ 47 h 712"/>
                  <a:gd name="T54" fmla="*/ 1 w 1321"/>
                  <a:gd name="T55" fmla="*/ 45 h 712"/>
                  <a:gd name="T56" fmla="*/ 0 w 1321"/>
                  <a:gd name="T57" fmla="*/ 42 h 712"/>
                  <a:gd name="T58" fmla="*/ 0 w 1321"/>
                  <a:gd name="T59" fmla="*/ 42 h 712"/>
                  <a:gd name="T60" fmla="*/ 1 w 1321"/>
                  <a:gd name="T61" fmla="*/ 39 h 712"/>
                  <a:gd name="T62" fmla="*/ 3 w 1321"/>
                  <a:gd name="T63" fmla="*/ 36 h 712"/>
                  <a:gd name="T64" fmla="*/ 7 w 1321"/>
                  <a:gd name="T65" fmla="*/ 30 h 712"/>
                  <a:gd name="T66" fmla="*/ 14 w 1321"/>
                  <a:gd name="T67" fmla="*/ 24 h 712"/>
                  <a:gd name="T68" fmla="*/ 22 w 1321"/>
                  <a:gd name="T69" fmla="*/ 19 h 712"/>
                  <a:gd name="T70" fmla="*/ 31 w 1321"/>
                  <a:gd name="T71" fmla="*/ 14 h 712"/>
                  <a:gd name="T72" fmla="*/ 41 w 1321"/>
                  <a:gd name="T73" fmla="*/ 10 h 712"/>
                  <a:gd name="T74" fmla="*/ 51 w 1321"/>
                  <a:gd name="T75" fmla="*/ 6 h 712"/>
                  <a:gd name="T76" fmla="*/ 63 w 1321"/>
                  <a:gd name="T77" fmla="*/ 4 h 712"/>
                  <a:gd name="T78" fmla="*/ 75 w 1321"/>
                  <a:gd name="T79" fmla="*/ 2 h 712"/>
                  <a:gd name="T80" fmla="*/ 87 w 1321"/>
                  <a:gd name="T81" fmla="*/ 0 h 712"/>
                  <a:gd name="T82" fmla="*/ 101 w 1321"/>
                  <a:gd name="T83" fmla="*/ 0 h 712"/>
                  <a:gd name="T84" fmla="*/ 101 w 1321"/>
                  <a:gd name="T85" fmla="*/ 0 h 712"/>
                  <a:gd name="T86" fmla="*/ 114 w 1321"/>
                  <a:gd name="T87" fmla="*/ 0 h 712"/>
                  <a:gd name="T88" fmla="*/ 128 w 1321"/>
                  <a:gd name="T89" fmla="*/ 2 h 712"/>
                  <a:gd name="T90" fmla="*/ 140 w 1321"/>
                  <a:gd name="T91" fmla="*/ 4 h 712"/>
                  <a:gd name="T92" fmla="*/ 152 w 1321"/>
                  <a:gd name="T93" fmla="*/ 7 h 712"/>
                  <a:gd name="T94" fmla="*/ 163 w 1321"/>
                  <a:gd name="T95" fmla="*/ 11 h 712"/>
                  <a:gd name="T96" fmla="*/ 173 w 1321"/>
                  <a:gd name="T97" fmla="*/ 16 h 712"/>
                  <a:gd name="T98" fmla="*/ 182 w 1321"/>
                  <a:gd name="T99" fmla="*/ 21 h 712"/>
                  <a:gd name="T100" fmla="*/ 189 w 1321"/>
                  <a:gd name="T101" fmla="*/ 26 h 712"/>
                  <a:gd name="T102" fmla="*/ 196 w 1321"/>
                  <a:gd name="T103" fmla="*/ 32 h 712"/>
                  <a:gd name="T104" fmla="*/ 196 w 1321"/>
                  <a:gd name="T105" fmla="*/ 3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DDDDDD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grpSp>
            <p:nvGrpSpPr>
              <p:cNvPr id="4146" name="Group 14"/>
              <p:cNvGrpSpPr>
                <a:grpSpLocks/>
              </p:cNvGrpSpPr>
              <p:nvPr/>
            </p:nvGrpSpPr>
            <p:grpSpPr bwMode="auto">
              <a:xfrm rot="-1297425" flipH="1" flipV="1">
                <a:off x="2525" y="2693"/>
                <a:ext cx="781" cy="188"/>
                <a:chOff x="2532" y="1051"/>
                <a:chExt cx="893" cy="246"/>
              </a:xfrm>
            </p:grpSpPr>
            <p:grpSp>
              <p:nvGrpSpPr>
                <p:cNvPr id="4147" name="Group 1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4153" name="AutoShape 16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54" name="AutoShape 17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55" name="AutoShape 18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56" name="AutoShape 19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  <p:grpSp>
              <p:nvGrpSpPr>
                <p:cNvPr id="4148" name="Group 2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4149" name="AutoShape 21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50" name="AutoShape 22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51" name="AutoShape 23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52" name="AutoShape 24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</p:grpSp>
        </p:grpSp>
        <p:sp>
          <p:nvSpPr>
            <p:cNvPr id="34" name="Text Box 25"/>
            <p:cNvSpPr txBox="1">
              <a:spLocks noChangeArrowheads="1"/>
            </p:cNvSpPr>
            <p:nvPr/>
          </p:nvSpPr>
          <p:spPr bwMode="auto">
            <a:xfrm>
              <a:off x="158" y="1111"/>
              <a:ext cx="1200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defRPr/>
              </a:pPr>
              <a:r>
                <a:rPr kumimoji="1" lang="ko-KR" altLang="en-US" sz="2000" b="0" i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장외거래수요대응</a:t>
              </a:r>
            </a:p>
            <a:p>
              <a:pPr latinLnBrk="1">
                <a:defRPr/>
              </a:pPr>
              <a:endParaRPr kumimoji="1" lang="ko-KR" altLang="en-US" sz="2000" i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굴림" charset="-127"/>
              </a:endParaRPr>
            </a:p>
          </p:txBody>
        </p:sp>
      </p:grpSp>
      <p:grpSp>
        <p:nvGrpSpPr>
          <p:cNvPr id="22" name="Group 45"/>
          <p:cNvGrpSpPr>
            <a:grpSpLocks/>
          </p:cNvGrpSpPr>
          <p:nvPr/>
        </p:nvGrpSpPr>
        <p:grpSpPr bwMode="auto">
          <a:xfrm>
            <a:off x="7667625" y="839763"/>
            <a:ext cx="1328738" cy="1273175"/>
            <a:chOff x="158" y="814"/>
            <a:chExt cx="1200" cy="1150"/>
          </a:xfrm>
        </p:grpSpPr>
        <p:grpSp>
          <p:nvGrpSpPr>
            <p:cNvPr id="4121" name="Group 10"/>
            <p:cNvGrpSpPr>
              <a:grpSpLocks/>
            </p:cNvGrpSpPr>
            <p:nvPr/>
          </p:nvGrpSpPr>
          <p:grpSpPr bwMode="auto">
            <a:xfrm>
              <a:off x="161" y="814"/>
              <a:ext cx="1184" cy="1150"/>
              <a:chOff x="2457" y="2000"/>
              <a:chExt cx="901" cy="888"/>
            </a:xfrm>
          </p:grpSpPr>
          <p:pic>
            <p:nvPicPr>
              <p:cNvPr id="4123" name="Picture 1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ltGray">
              <a:xfrm>
                <a:off x="2457" y="2000"/>
                <a:ext cx="901" cy="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3" name="Oval 12"/>
              <p:cNvSpPr>
                <a:spLocks noChangeArrowheads="1"/>
              </p:cNvSpPr>
              <p:nvPr/>
            </p:nvSpPr>
            <p:spPr bwMode="ltGray">
              <a:xfrm>
                <a:off x="2457" y="2000"/>
                <a:ext cx="895" cy="888"/>
              </a:xfrm>
              <a:prstGeom prst="ellipse">
                <a:avLst/>
              </a:prstGeom>
              <a:gradFill rotWithShape="1">
                <a:gsLst>
                  <a:gs pos="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  <a:gs pos="50000">
                    <a:srgbClr val="F8F8F8">
                      <a:alpha val="45000"/>
                    </a:srgbClr>
                  </a:gs>
                  <a:gs pos="10000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4127" name="Freeform 13"/>
              <p:cNvSpPr>
                <a:spLocks/>
              </p:cNvSpPr>
              <p:nvPr/>
            </p:nvSpPr>
            <p:spPr bwMode="ltGray">
              <a:xfrm>
                <a:off x="2550" y="2018"/>
                <a:ext cx="703" cy="308"/>
              </a:xfrm>
              <a:custGeom>
                <a:avLst/>
                <a:gdLst>
                  <a:gd name="T0" fmla="*/ 196 w 1321"/>
                  <a:gd name="T1" fmla="*/ 32 h 712"/>
                  <a:gd name="T2" fmla="*/ 199 w 1321"/>
                  <a:gd name="T3" fmla="*/ 36 h 712"/>
                  <a:gd name="T4" fmla="*/ 199 w 1321"/>
                  <a:gd name="T5" fmla="*/ 39 h 712"/>
                  <a:gd name="T6" fmla="*/ 199 w 1321"/>
                  <a:gd name="T7" fmla="*/ 42 h 712"/>
                  <a:gd name="T8" fmla="*/ 196 w 1321"/>
                  <a:gd name="T9" fmla="*/ 45 h 712"/>
                  <a:gd name="T10" fmla="*/ 192 w 1321"/>
                  <a:gd name="T11" fmla="*/ 47 h 712"/>
                  <a:gd name="T12" fmla="*/ 187 w 1321"/>
                  <a:gd name="T13" fmla="*/ 49 h 712"/>
                  <a:gd name="T14" fmla="*/ 180 w 1321"/>
                  <a:gd name="T15" fmla="*/ 51 h 712"/>
                  <a:gd name="T16" fmla="*/ 173 w 1321"/>
                  <a:gd name="T17" fmla="*/ 53 h 712"/>
                  <a:gd name="T18" fmla="*/ 164 w 1321"/>
                  <a:gd name="T19" fmla="*/ 54 h 712"/>
                  <a:gd name="T20" fmla="*/ 155 w 1321"/>
                  <a:gd name="T21" fmla="*/ 55 h 712"/>
                  <a:gd name="T22" fmla="*/ 146 w 1321"/>
                  <a:gd name="T23" fmla="*/ 56 h 712"/>
                  <a:gd name="T24" fmla="*/ 135 w 1321"/>
                  <a:gd name="T25" fmla="*/ 57 h 712"/>
                  <a:gd name="T26" fmla="*/ 125 w 1321"/>
                  <a:gd name="T27" fmla="*/ 58 h 712"/>
                  <a:gd name="T28" fmla="*/ 120 w 1321"/>
                  <a:gd name="T29" fmla="*/ 58 h 712"/>
                  <a:gd name="T30" fmla="*/ 72 w 1321"/>
                  <a:gd name="T31" fmla="*/ 58 h 712"/>
                  <a:gd name="T32" fmla="*/ 71 w 1321"/>
                  <a:gd name="T33" fmla="*/ 58 h 712"/>
                  <a:gd name="T34" fmla="*/ 62 w 1321"/>
                  <a:gd name="T35" fmla="*/ 57 h 712"/>
                  <a:gd name="T36" fmla="*/ 52 w 1321"/>
                  <a:gd name="T37" fmla="*/ 57 h 712"/>
                  <a:gd name="T38" fmla="*/ 44 w 1321"/>
                  <a:gd name="T39" fmla="*/ 56 h 712"/>
                  <a:gd name="T40" fmla="*/ 36 w 1321"/>
                  <a:gd name="T41" fmla="*/ 56 h 712"/>
                  <a:gd name="T42" fmla="*/ 28 w 1321"/>
                  <a:gd name="T43" fmla="*/ 55 h 712"/>
                  <a:gd name="T44" fmla="*/ 21 w 1321"/>
                  <a:gd name="T45" fmla="*/ 54 h 712"/>
                  <a:gd name="T46" fmla="*/ 15 w 1321"/>
                  <a:gd name="T47" fmla="*/ 52 h 712"/>
                  <a:gd name="T48" fmla="*/ 10 w 1321"/>
                  <a:gd name="T49" fmla="*/ 51 h 712"/>
                  <a:gd name="T50" fmla="*/ 6 w 1321"/>
                  <a:gd name="T51" fmla="*/ 49 h 712"/>
                  <a:gd name="T52" fmla="*/ 3 w 1321"/>
                  <a:gd name="T53" fmla="*/ 47 h 712"/>
                  <a:gd name="T54" fmla="*/ 1 w 1321"/>
                  <a:gd name="T55" fmla="*/ 45 h 712"/>
                  <a:gd name="T56" fmla="*/ 0 w 1321"/>
                  <a:gd name="T57" fmla="*/ 42 h 712"/>
                  <a:gd name="T58" fmla="*/ 0 w 1321"/>
                  <a:gd name="T59" fmla="*/ 42 h 712"/>
                  <a:gd name="T60" fmla="*/ 1 w 1321"/>
                  <a:gd name="T61" fmla="*/ 39 h 712"/>
                  <a:gd name="T62" fmla="*/ 3 w 1321"/>
                  <a:gd name="T63" fmla="*/ 36 h 712"/>
                  <a:gd name="T64" fmla="*/ 7 w 1321"/>
                  <a:gd name="T65" fmla="*/ 30 h 712"/>
                  <a:gd name="T66" fmla="*/ 14 w 1321"/>
                  <a:gd name="T67" fmla="*/ 24 h 712"/>
                  <a:gd name="T68" fmla="*/ 22 w 1321"/>
                  <a:gd name="T69" fmla="*/ 19 h 712"/>
                  <a:gd name="T70" fmla="*/ 31 w 1321"/>
                  <a:gd name="T71" fmla="*/ 14 h 712"/>
                  <a:gd name="T72" fmla="*/ 41 w 1321"/>
                  <a:gd name="T73" fmla="*/ 10 h 712"/>
                  <a:gd name="T74" fmla="*/ 51 w 1321"/>
                  <a:gd name="T75" fmla="*/ 6 h 712"/>
                  <a:gd name="T76" fmla="*/ 63 w 1321"/>
                  <a:gd name="T77" fmla="*/ 4 h 712"/>
                  <a:gd name="T78" fmla="*/ 75 w 1321"/>
                  <a:gd name="T79" fmla="*/ 2 h 712"/>
                  <a:gd name="T80" fmla="*/ 87 w 1321"/>
                  <a:gd name="T81" fmla="*/ 0 h 712"/>
                  <a:gd name="T82" fmla="*/ 101 w 1321"/>
                  <a:gd name="T83" fmla="*/ 0 h 712"/>
                  <a:gd name="T84" fmla="*/ 101 w 1321"/>
                  <a:gd name="T85" fmla="*/ 0 h 712"/>
                  <a:gd name="T86" fmla="*/ 114 w 1321"/>
                  <a:gd name="T87" fmla="*/ 0 h 712"/>
                  <a:gd name="T88" fmla="*/ 128 w 1321"/>
                  <a:gd name="T89" fmla="*/ 2 h 712"/>
                  <a:gd name="T90" fmla="*/ 140 w 1321"/>
                  <a:gd name="T91" fmla="*/ 4 h 712"/>
                  <a:gd name="T92" fmla="*/ 152 w 1321"/>
                  <a:gd name="T93" fmla="*/ 7 h 712"/>
                  <a:gd name="T94" fmla="*/ 163 w 1321"/>
                  <a:gd name="T95" fmla="*/ 11 h 712"/>
                  <a:gd name="T96" fmla="*/ 173 w 1321"/>
                  <a:gd name="T97" fmla="*/ 16 h 712"/>
                  <a:gd name="T98" fmla="*/ 182 w 1321"/>
                  <a:gd name="T99" fmla="*/ 21 h 712"/>
                  <a:gd name="T100" fmla="*/ 189 w 1321"/>
                  <a:gd name="T101" fmla="*/ 26 h 712"/>
                  <a:gd name="T102" fmla="*/ 196 w 1321"/>
                  <a:gd name="T103" fmla="*/ 32 h 712"/>
                  <a:gd name="T104" fmla="*/ 196 w 1321"/>
                  <a:gd name="T105" fmla="*/ 3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DDDDDD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grpSp>
            <p:nvGrpSpPr>
              <p:cNvPr id="4128" name="Group 14"/>
              <p:cNvGrpSpPr>
                <a:grpSpLocks/>
              </p:cNvGrpSpPr>
              <p:nvPr/>
            </p:nvGrpSpPr>
            <p:grpSpPr bwMode="auto">
              <a:xfrm rot="-1297425" flipH="1" flipV="1">
                <a:off x="2525" y="2693"/>
                <a:ext cx="781" cy="188"/>
                <a:chOff x="2532" y="1051"/>
                <a:chExt cx="893" cy="246"/>
              </a:xfrm>
            </p:grpSpPr>
            <p:grpSp>
              <p:nvGrpSpPr>
                <p:cNvPr id="4129" name="Group 1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4135" name="AutoShape 16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36" name="AutoShape 17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37" name="AutoShape 18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38" name="AutoShape 19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  <p:grpSp>
              <p:nvGrpSpPr>
                <p:cNvPr id="4130" name="Group 2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4131" name="AutoShape 21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32" name="AutoShape 22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33" name="AutoShape 23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4134" name="AutoShape 24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</p:grpSp>
        </p:grpSp>
        <p:sp>
          <p:nvSpPr>
            <p:cNvPr id="51" name="Text Box 25"/>
            <p:cNvSpPr txBox="1">
              <a:spLocks noChangeArrowheads="1"/>
            </p:cNvSpPr>
            <p:nvPr/>
          </p:nvSpPr>
          <p:spPr bwMode="auto">
            <a:xfrm>
              <a:off x="158" y="1082"/>
              <a:ext cx="1200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defRPr/>
              </a:pPr>
              <a:r>
                <a:rPr kumimoji="1" lang="ko-KR" altLang="en-US" sz="2000" b="0" i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위험관리</a:t>
              </a:r>
              <a:endParaRPr kumimoji="1" lang="en-US" altLang="ko-KR" sz="20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endParaRPr>
            </a:p>
            <a:p>
              <a:pPr latinLnBrk="1">
                <a:defRPr/>
              </a:pPr>
              <a:r>
                <a:rPr kumimoji="1" lang="ko-KR" altLang="en-US" sz="2000" b="0" i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수요대응</a:t>
              </a:r>
            </a:p>
          </p:txBody>
        </p:sp>
      </p:grpSp>
      <p:sp>
        <p:nvSpPr>
          <p:cNvPr id="67" name="오른쪽 화살표 66"/>
          <p:cNvSpPr/>
          <p:nvPr/>
        </p:nvSpPr>
        <p:spPr bwMode="auto">
          <a:xfrm>
            <a:off x="7164288" y="1268289"/>
            <a:ext cx="360040" cy="43204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8" name="오른쪽 화살표 67"/>
          <p:cNvSpPr/>
          <p:nvPr/>
        </p:nvSpPr>
        <p:spPr bwMode="auto">
          <a:xfrm>
            <a:off x="7164288" y="3251786"/>
            <a:ext cx="360040" cy="43204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9" name="오른쪽 화살표 68"/>
          <p:cNvSpPr/>
          <p:nvPr/>
        </p:nvSpPr>
        <p:spPr bwMode="auto">
          <a:xfrm>
            <a:off x="7164288" y="5013176"/>
            <a:ext cx="360040" cy="43204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4</a:t>
            </a:r>
            <a:endParaRPr lang="en-US" altLang="ko-KR" dirty="0"/>
          </a:p>
        </p:txBody>
      </p:sp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414338" y="71438"/>
            <a:ext cx="7326312" cy="620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latinLnBrk="1">
              <a:defRPr/>
            </a:pPr>
            <a:r>
              <a:rPr kumimoji="1" lang="ko-KR" altLang="en-US" sz="28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시장활성화 </a:t>
            </a:r>
            <a:r>
              <a:rPr kumimoji="1" lang="ko-KR" altLang="en-US" sz="28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추진현황 및 계획</a:t>
            </a:r>
            <a:endParaRPr kumimoji="1" lang="ko-KR" altLang="en-US" sz="2800" b="0" i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HY헤드라인M" pitchFamily="18" charset="-127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710903" y="4005064"/>
            <a:ext cx="1700857" cy="1368152"/>
            <a:chOff x="755576" y="4005064"/>
            <a:chExt cx="1700857" cy="1368152"/>
          </a:xfrm>
        </p:grpSpPr>
        <p:sp>
          <p:nvSpPr>
            <p:cNvPr id="12" name="AutoShape 9"/>
            <p:cNvSpPr>
              <a:spLocks noChangeArrowheads="1"/>
            </p:cNvSpPr>
            <p:nvPr/>
          </p:nvSpPr>
          <p:spPr bwMode="gray">
            <a:xfrm>
              <a:off x="755576" y="4005064"/>
              <a:ext cx="1700857" cy="1368152"/>
            </a:xfrm>
            <a:prstGeom prst="diamond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PerspectiveBottom">
                <a:rot lat="19199999" lon="0" rev="0"/>
              </a:camera>
              <a:lightRig rig="legacyNormal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5132" name="Rectangle 16"/>
            <p:cNvSpPr>
              <a:spLocks noChangeArrowheads="1"/>
            </p:cNvSpPr>
            <p:nvPr/>
          </p:nvSpPr>
          <p:spPr bwMode="white">
            <a:xfrm>
              <a:off x="982663" y="4517543"/>
              <a:ext cx="1189037" cy="430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200" b="0" i="0" dirty="0">
                  <a:latin typeface="Arial" charset="0"/>
                  <a:ea typeface="굴림" pitchFamily="50" charset="-127"/>
                </a:rPr>
                <a:t>’13.9.30</a:t>
              </a:r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683568" y="4941168"/>
            <a:ext cx="1771650" cy="1598613"/>
            <a:chOff x="5004048" y="3846611"/>
            <a:chExt cx="1771650" cy="1598613"/>
          </a:xfrm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5004048" y="3846611"/>
              <a:ext cx="1771650" cy="1598613"/>
            </a:xfrm>
            <a:prstGeom prst="diamond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PerspectiveBottom">
                <a:rot lat="18900000" lon="0" rev="0"/>
              </a:camera>
              <a:lightRig rig="legacyNormal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5134" name="Rectangle 18"/>
            <p:cNvSpPr>
              <a:spLocks noChangeArrowheads="1"/>
            </p:cNvSpPr>
            <p:nvPr/>
          </p:nvSpPr>
          <p:spPr bwMode="white">
            <a:xfrm>
              <a:off x="5254075" y="4440202"/>
              <a:ext cx="127631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200" b="0" i="0" dirty="0" smtClean="0">
                  <a:latin typeface="Arial" charset="0"/>
                  <a:ea typeface="굴림" pitchFamily="50" charset="-127"/>
                </a:rPr>
                <a:t>’13.9~10</a:t>
              </a:r>
              <a:endParaRPr lang="en-US" altLang="ko-KR" sz="2200" b="0" i="0" dirty="0">
                <a:latin typeface="Arial" charset="0"/>
                <a:ea typeface="굴림" pitchFamily="50" charset="-127"/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611188" y="620688"/>
            <a:ext cx="1943100" cy="1643062"/>
            <a:chOff x="611188" y="620688"/>
            <a:chExt cx="1943100" cy="1643062"/>
          </a:xfrm>
        </p:grpSpPr>
        <p:sp>
          <p:nvSpPr>
            <p:cNvPr id="16" name="AutoShape 13"/>
            <p:cNvSpPr>
              <a:spLocks noChangeArrowheads="1"/>
            </p:cNvSpPr>
            <p:nvPr/>
          </p:nvSpPr>
          <p:spPr bwMode="gray">
            <a:xfrm>
              <a:off x="658813" y="620688"/>
              <a:ext cx="1895475" cy="1643062"/>
            </a:xfrm>
            <a:prstGeom prst="diamond">
              <a:avLst/>
            </a:pr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PerspectiveBottom">
                <a:rot lat="18600000" lon="0" rev="0"/>
              </a:camera>
              <a:lightRig rig="legacyNormal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5131" name="Freeform 14"/>
            <p:cNvSpPr>
              <a:spLocks/>
            </p:cNvSpPr>
            <p:nvPr/>
          </p:nvSpPr>
          <p:spPr bwMode="gray">
            <a:xfrm>
              <a:off x="611188" y="1069950"/>
              <a:ext cx="1909762" cy="779463"/>
            </a:xfrm>
            <a:custGeom>
              <a:avLst/>
              <a:gdLst>
                <a:gd name="T0" fmla="*/ 2147483647 w 1203"/>
                <a:gd name="T1" fmla="*/ 0 h 491"/>
                <a:gd name="T2" fmla="*/ 0 w 1203"/>
                <a:gd name="T3" fmla="*/ 2147483647 h 491"/>
                <a:gd name="T4" fmla="*/ 2147483647 w 1203"/>
                <a:gd name="T5" fmla="*/ 2147483647 h 491"/>
                <a:gd name="T6" fmla="*/ 2147483647 w 1203"/>
                <a:gd name="T7" fmla="*/ 2147483647 h 491"/>
                <a:gd name="T8" fmla="*/ 2147483647 w 1203"/>
                <a:gd name="T9" fmla="*/ 0 h 4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3"/>
                <a:gd name="T16" fmla="*/ 0 h 491"/>
                <a:gd name="T17" fmla="*/ 1203 w 1203"/>
                <a:gd name="T18" fmla="*/ 491 h 4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3" h="491">
                  <a:moveTo>
                    <a:pt x="600" y="0"/>
                  </a:moveTo>
                  <a:lnTo>
                    <a:pt x="0" y="234"/>
                  </a:lnTo>
                  <a:lnTo>
                    <a:pt x="599" y="491"/>
                  </a:lnTo>
                  <a:lnTo>
                    <a:pt x="1203" y="231"/>
                  </a:lnTo>
                  <a:lnTo>
                    <a:pt x="600" y="0"/>
                  </a:lnTo>
                  <a:close/>
                </a:path>
              </a:pathLst>
            </a:custGeom>
            <a:noFill/>
            <a:ln w="9525">
              <a:solidFill>
                <a:srgbClr val="F8F8F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135" name="Rectangle 19"/>
            <p:cNvSpPr>
              <a:spLocks noChangeArrowheads="1"/>
            </p:cNvSpPr>
            <p:nvPr/>
          </p:nvSpPr>
          <p:spPr bwMode="white">
            <a:xfrm>
              <a:off x="908050" y="1269975"/>
              <a:ext cx="1338263" cy="430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200" b="0" i="0">
                  <a:latin typeface="Arial" charset="0"/>
                  <a:ea typeface="굴림" pitchFamily="50" charset="-127"/>
                </a:rPr>
                <a:t>’12~’13.6</a:t>
              </a:r>
            </a:p>
          </p:txBody>
        </p:sp>
      </p:grp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681288" y="1124744"/>
            <a:ext cx="6355208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buFontTx/>
              <a:buChar char="•"/>
              <a:defRPr/>
            </a:pPr>
            <a:r>
              <a:rPr lang="en-US" altLang="ko-KR" sz="2000" b="0" i="0" dirty="0">
                <a:solidFill>
                  <a:schemeClr val="tx1"/>
                </a:solidFill>
              </a:rPr>
              <a:t> </a:t>
            </a:r>
            <a:r>
              <a:rPr lang="ko-KR" altLang="en-US" sz="2000" b="0" i="0" dirty="0">
                <a:solidFill>
                  <a:schemeClr val="tx1"/>
                </a:solidFill>
              </a:rPr>
              <a:t>제도개선안 마련 및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시장의견수렴</a:t>
            </a:r>
            <a:endParaRPr lang="en-US" altLang="ko-KR" sz="2000" b="0" i="0" dirty="0" smtClean="0">
              <a:solidFill>
                <a:schemeClr val="tx1"/>
              </a:solidFill>
            </a:endParaRPr>
          </a:p>
          <a:p>
            <a:pPr algn="l" eaLnBrk="0" hangingPunct="0">
              <a:buFontTx/>
              <a:buChar char="•"/>
              <a:defRPr/>
            </a:pPr>
            <a:endParaRPr lang="en-US" altLang="ko-KR" sz="1000" b="0" i="0" dirty="0" smtClean="0">
              <a:solidFill>
                <a:schemeClr val="tx1"/>
              </a:solidFill>
            </a:endParaRPr>
          </a:p>
          <a:p>
            <a:pPr algn="l" eaLnBrk="0" hangingPunct="0">
              <a:defRPr/>
            </a:pPr>
            <a:r>
              <a:rPr kumimoji="1" lang="en-US" altLang="ko-KR" sz="1400" b="0" i="0" dirty="0">
                <a:solidFill>
                  <a:srgbClr val="0066FF"/>
                </a:solidFill>
                <a:sym typeface="Wingdings" pitchFamily="2" charset="2"/>
              </a:rPr>
              <a:t>※ </a:t>
            </a:r>
            <a:r>
              <a:rPr kumimoji="1" lang="ko-KR" altLang="en-US" sz="1400" b="0" i="0" dirty="0" smtClean="0">
                <a:solidFill>
                  <a:srgbClr val="0066FF"/>
                </a:solidFill>
                <a:sym typeface="Wingdings" pitchFamily="2" charset="2"/>
              </a:rPr>
              <a:t>은행</a:t>
            </a:r>
            <a:r>
              <a:rPr kumimoji="1" lang="en-US" altLang="ko-KR" sz="1400" b="0" i="0" dirty="0" smtClean="0">
                <a:solidFill>
                  <a:srgbClr val="0066FF"/>
                </a:solidFill>
                <a:sym typeface="Wingdings" pitchFamily="2" charset="2"/>
              </a:rPr>
              <a:t>, </a:t>
            </a:r>
            <a:r>
              <a:rPr kumimoji="1" lang="ko-KR" altLang="en-US" sz="1400" b="0" i="0" dirty="0" smtClean="0">
                <a:solidFill>
                  <a:srgbClr val="0066FF"/>
                </a:solidFill>
                <a:sym typeface="Wingdings" pitchFamily="2" charset="2"/>
              </a:rPr>
              <a:t>증권</a:t>
            </a:r>
            <a:r>
              <a:rPr kumimoji="1" lang="en-US" altLang="ko-KR" sz="1400" b="0" i="0" dirty="0" smtClean="0">
                <a:solidFill>
                  <a:srgbClr val="0066FF"/>
                </a:solidFill>
                <a:sym typeface="Wingdings" pitchFamily="2" charset="2"/>
              </a:rPr>
              <a:t>, </a:t>
            </a:r>
            <a:r>
              <a:rPr kumimoji="1" lang="ko-KR" altLang="en-US" sz="1400" b="0" i="0" dirty="0" smtClean="0">
                <a:solidFill>
                  <a:srgbClr val="0066FF"/>
                </a:solidFill>
                <a:sym typeface="Wingdings" pitchFamily="2" charset="2"/>
              </a:rPr>
              <a:t>선물</a:t>
            </a:r>
            <a:r>
              <a:rPr kumimoji="1" lang="en-US" altLang="ko-KR" sz="1400" b="0" i="0" dirty="0" smtClean="0">
                <a:solidFill>
                  <a:srgbClr val="0066FF"/>
                </a:solidFill>
                <a:sym typeface="Wingdings" pitchFamily="2" charset="2"/>
              </a:rPr>
              <a:t>, </a:t>
            </a:r>
            <a:r>
              <a:rPr kumimoji="1" lang="ko-KR" altLang="en-US" sz="1400" b="0" i="0" dirty="0" smtClean="0">
                <a:solidFill>
                  <a:srgbClr val="0066FF"/>
                </a:solidFill>
                <a:sym typeface="Wingdings" pitchFamily="2" charset="2"/>
              </a:rPr>
              <a:t>수출입업체 등 </a:t>
            </a:r>
            <a:r>
              <a:rPr kumimoji="1" lang="en-US" altLang="ko-KR" sz="1400" b="0" i="0" dirty="0" smtClean="0">
                <a:solidFill>
                  <a:srgbClr val="0066FF"/>
                </a:solidFill>
                <a:sym typeface="Wingdings" pitchFamily="2" charset="2"/>
              </a:rPr>
              <a:t>36</a:t>
            </a:r>
            <a:r>
              <a:rPr kumimoji="1" lang="ko-KR" altLang="en-US" sz="1400" b="0" i="0" dirty="0" smtClean="0">
                <a:solidFill>
                  <a:srgbClr val="0066FF"/>
                </a:solidFill>
                <a:sym typeface="Wingdings" pitchFamily="2" charset="2"/>
              </a:rPr>
              <a:t>개사로 구성된 실무협의회 의견 반영</a:t>
            </a:r>
            <a:endParaRPr kumimoji="1" lang="ko-KR" altLang="en-US" sz="1400" b="0" i="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2681288" y="2118419"/>
            <a:ext cx="6211192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buFontTx/>
              <a:buChar char="•"/>
              <a:defRPr/>
            </a:pPr>
            <a:r>
              <a:rPr lang="en-US" altLang="ko-KR" sz="2000" b="0" i="0" dirty="0">
                <a:solidFill>
                  <a:schemeClr val="tx1"/>
                </a:solidFill>
              </a:rPr>
              <a:t> </a:t>
            </a:r>
            <a:r>
              <a:rPr lang="ko-KR" altLang="en-US" sz="2000" b="0" i="0" dirty="0">
                <a:solidFill>
                  <a:schemeClr val="tx1"/>
                </a:solidFill>
              </a:rPr>
              <a:t>파생상품업무규정 및 시행세칙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개정</a:t>
            </a:r>
            <a:endParaRPr lang="en-US" altLang="ko-KR" sz="2000" b="0" i="0" dirty="0" smtClean="0">
              <a:solidFill>
                <a:schemeClr val="tx1"/>
              </a:solidFill>
            </a:endParaRPr>
          </a:p>
          <a:p>
            <a:pPr algn="l" eaLnBrk="0" hangingPunct="0">
              <a:buFontTx/>
              <a:buChar char="•"/>
              <a:defRPr/>
            </a:pPr>
            <a:endParaRPr lang="en-US" altLang="ko-KR" sz="1000" b="0" i="0" dirty="0" smtClean="0">
              <a:solidFill>
                <a:schemeClr val="tx1"/>
              </a:solidFill>
            </a:endParaRPr>
          </a:p>
          <a:p>
            <a:pPr algn="l" eaLnBrk="0" hangingPunct="0">
              <a:buFontTx/>
              <a:buChar char="•"/>
              <a:defRPr/>
            </a:pP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kumimoji="1" lang="ko-KR" altLang="en-US" sz="2000" b="0" i="0" dirty="0" smtClean="0">
                <a:solidFill>
                  <a:schemeClr val="tx1"/>
                </a:solidFill>
                <a:sym typeface="Wingdings" pitchFamily="2" charset="2"/>
              </a:rPr>
              <a:t>주요 은행 및 </a:t>
            </a:r>
            <a:r>
              <a:rPr kumimoji="1" lang="ko-KR" altLang="en-US" sz="2000" b="0" i="0" dirty="0" err="1" smtClean="0">
                <a:solidFill>
                  <a:schemeClr val="tx1"/>
                </a:solidFill>
                <a:sym typeface="Wingdings" pitchFamily="2" charset="2"/>
              </a:rPr>
              <a:t>회원사</a:t>
            </a:r>
            <a:r>
              <a:rPr kumimoji="1" lang="ko-KR" altLang="en-US" sz="2000" b="0" i="0" dirty="0" smtClean="0">
                <a:solidFill>
                  <a:schemeClr val="tx1"/>
                </a:solidFill>
                <a:sym typeface="Wingdings" pitchFamily="2" charset="2"/>
              </a:rPr>
              <a:t> 거래부서의 시장참여 요청</a:t>
            </a:r>
            <a:endParaRPr kumimoji="1" lang="ko-KR" altLang="en-US" sz="2000" b="0" i="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2681288" y="3215298"/>
            <a:ext cx="6346609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  <a:defRPr/>
            </a:pPr>
            <a:r>
              <a:rPr lang="en-US" altLang="ko-KR" sz="2000" b="0" i="0" dirty="0">
                <a:solidFill>
                  <a:schemeClr val="tx1"/>
                </a:solidFill>
              </a:rPr>
              <a:t> </a:t>
            </a:r>
            <a:r>
              <a:rPr lang="ko-KR" altLang="en-US" sz="2000" b="0" i="0" dirty="0">
                <a:solidFill>
                  <a:schemeClr val="tx1"/>
                </a:solidFill>
              </a:rPr>
              <a:t>시스템 개발 및 인프라 정비</a:t>
            </a:r>
            <a:endParaRPr lang="en-US" altLang="ko-KR" sz="2000" b="0" i="0" dirty="0">
              <a:solidFill>
                <a:schemeClr val="tx1"/>
              </a:solidFill>
            </a:endParaRPr>
          </a:p>
          <a:p>
            <a:pPr algn="l" eaLnBrk="0" hangingPunct="0">
              <a:buFontTx/>
              <a:buChar char="•"/>
              <a:defRPr/>
            </a:pPr>
            <a:endParaRPr lang="en-US" altLang="ko-KR" sz="1000" b="0" i="0" dirty="0">
              <a:solidFill>
                <a:schemeClr val="tx1"/>
              </a:solidFill>
            </a:endParaRPr>
          </a:p>
          <a:p>
            <a:pPr algn="l" eaLnBrk="0" hangingPunct="0">
              <a:buFontTx/>
              <a:buChar char="•"/>
              <a:defRPr/>
            </a:pP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kumimoji="1" lang="ko-KR" altLang="en-US" sz="2000" b="0" i="0" dirty="0" err="1" smtClean="0">
                <a:solidFill>
                  <a:schemeClr val="tx1"/>
                </a:solidFill>
                <a:sym typeface="Wingdings" pitchFamily="2" charset="2"/>
              </a:rPr>
              <a:t>회원사</a:t>
            </a:r>
            <a:r>
              <a:rPr kumimoji="1" lang="ko-KR" altLang="en-US" sz="2000" b="0" i="0" dirty="0" smtClean="0">
                <a:solidFill>
                  <a:schemeClr val="tx1"/>
                </a:solidFill>
                <a:sym typeface="Wingdings" pitchFamily="2" charset="2"/>
              </a:rPr>
              <a:t> 영업부서 및 수출업체 등 실수요자 대상 홍보</a:t>
            </a:r>
            <a:endParaRPr kumimoji="1" lang="ko-KR" altLang="en-US" sz="2000" b="0" i="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2681288" y="4509120"/>
            <a:ext cx="147668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  <a:defRPr/>
            </a:pPr>
            <a:r>
              <a:rPr lang="en-US" altLang="ko-KR" sz="2000" b="0" i="0" dirty="0">
                <a:solidFill>
                  <a:schemeClr val="tx1"/>
                </a:solidFill>
              </a:rPr>
              <a:t> </a:t>
            </a:r>
            <a:r>
              <a:rPr lang="ko-KR" altLang="en-US" sz="2000" b="0" i="0" dirty="0">
                <a:solidFill>
                  <a:schemeClr val="tx1"/>
                </a:solidFill>
              </a:rPr>
              <a:t>제도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시행</a:t>
            </a:r>
            <a:endParaRPr kumimoji="1" lang="ko-KR" altLang="en-US" sz="2000" b="0" i="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2664619" y="5584279"/>
            <a:ext cx="439254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  <a:defRPr/>
            </a:pPr>
            <a:r>
              <a:rPr lang="en-US" altLang="ko-KR" sz="2000" b="0" i="0" dirty="0">
                <a:solidFill>
                  <a:schemeClr val="tx1"/>
                </a:solidFill>
              </a:rPr>
              <a:t>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미국달러옵션 홍보</a:t>
            </a:r>
            <a:r>
              <a:rPr lang="en-US" altLang="ko-KR" sz="2000" b="0" i="0" dirty="0" smtClean="0">
                <a:solidFill>
                  <a:schemeClr val="tx1"/>
                </a:solidFill>
              </a:rPr>
              <a:t>,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교육 및 마케팅</a:t>
            </a:r>
            <a:endParaRPr kumimoji="1" lang="ko-KR" altLang="en-US" sz="2000" b="0" i="0" dirty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35" name="그룹 34"/>
          <p:cNvGrpSpPr/>
          <p:nvPr/>
        </p:nvGrpSpPr>
        <p:grpSpPr>
          <a:xfrm>
            <a:off x="611188" y="1700808"/>
            <a:ext cx="1943100" cy="1643062"/>
            <a:chOff x="611188" y="620688"/>
            <a:chExt cx="1943100" cy="1643062"/>
          </a:xfrm>
        </p:grpSpPr>
        <p:sp>
          <p:nvSpPr>
            <p:cNvPr id="36" name="AutoShape 13"/>
            <p:cNvSpPr>
              <a:spLocks noChangeArrowheads="1"/>
            </p:cNvSpPr>
            <p:nvPr/>
          </p:nvSpPr>
          <p:spPr bwMode="gray">
            <a:xfrm>
              <a:off x="658813" y="620688"/>
              <a:ext cx="1895475" cy="1643062"/>
            </a:xfrm>
            <a:prstGeom prst="diamond">
              <a:avLst/>
            </a:pr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PerspectiveBottom">
                <a:rot lat="18600000" lon="0" rev="0"/>
              </a:camera>
              <a:lightRig rig="legacyNormal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37" name="Freeform 14"/>
            <p:cNvSpPr>
              <a:spLocks/>
            </p:cNvSpPr>
            <p:nvPr/>
          </p:nvSpPr>
          <p:spPr bwMode="gray">
            <a:xfrm>
              <a:off x="611188" y="1069950"/>
              <a:ext cx="1909762" cy="779463"/>
            </a:xfrm>
            <a:custGeom>
              <a:avLst/>
              <a:gdLst>
                <a:gd name="T0" fmla="*/ 2147483647 w 1203"/>
                <a:gd name="T1" fmla="*/ 0 h 491"/>
                <a:gd name="T2" fmla="*/ 0 w 1203"/>
                <a:gd name="T3" fmla="*/ 2147483647 h 491"/>
                <a:gd name="T4" fmla="*/ 2147483647 w 1203"/>
                <a:gd name="T5" fmla="*/ 2147483647 h 491"/>
                <a:gd name="T6" fmla="*/ 2147483647 w 1203"/>
                <a:gd name="T7" fmla="*/ 2147483647 h 491"/>
                <a:gd name="T8" fmla="*/ 2147483647 w 1203"/>
                <a:gd name="T9" fmla="*/ 0 h 4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3"/>
                <a:gd name="T16" fmla="*/ 0 h 491"/>
                <a:gd name="T17" fmla="*/ 1203 w 1203"/>
                <a:gd name="T18" fmla="*/ 491 h 4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3" h="491">
                  <a:moveTo>
                    <a:pt x="600" y="0"/>
                  </a:moveTo>
                  <a:lnTo>
                    <a:pt x="0" y="234"/>
                  </a:lnTo>
                  <a:lnTo>
                    <a:pt x="599" y="491"/>
                  </a:lnTo>
                  <a:lnTo>
                    <a:pt x="1203" y="231"/>
                  </a:lnTo>
                  <a:lnTo>
                    <a:pt x="600" y="0"/>
                  </a:lnTo>
                  <a:close/>
                </a:path>
              </a:pathLst>
            </a:custGeom>
            <a:noFill/>
            <a:ln w="9525">
              <a:solidFill>
                <a:srgbClr val="F8F8F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8" name="Rectangle 19"/>
            <p:cNvSpPr>
              <a:spLocks noChangeArrowheads="1"/>
            </p:cNvSpPr>
            <p:nvPr/>
          </p:nvSpPr>
          <p:spPr bwMode="white">
            <a:xfrm>
              <a:off x="1149484" y="1269921"/>
              <a:ext cx="797013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200" b="0" i="0" dirty="0" smtClean="0">
                  <a:latin typeface="Arial" charset="0"/>
                  <a:ea typeface="굴림" pitchFamily="50" charset="-127"/>
                </a:rPr>
                <a:t>’13.7</a:t>
              </a:r>
              <a:endParaRPr lang="en-US" altLang="ko-KR" sz="2200" b="0" i="0" dirty="0">
                <a:latin typeface="Arial" charset="0"/>
                <a:ea typeface="굴림" pitchFamily="50" charset="-127"/>
              </a:endParaRPr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710903" y="2924944"/>
            <a:ext cx="1700857" cy="1368152"/>
            <a:chOff x="755576" y="4005064"/>
            <a:chExt cx="1700857" cy="1368152"/>
          </a:xfrm>
        </p:grpSpPr>
        <p:sp>
          <p:nvSpPr>
            <p:cNvPr id="46" name="AutoShape 9"/>
            <p:cNvSpPr>
              <a:spLocks noChangeArrowheads="1"/>
            </p:cNvSpPr>
            <p:nvPr/>
          </p:nvSpPr>
          <p:spPr bwMode="gray">
            <a:xfrm>
              <a:off x="755576" y="4005064"/>
              <a:ext cx="1700857" cy="1368152"/>
            </a:xfrm>
            <a:prstGeom prst="diamond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PerspectiveBottom">
                <a:rot lat="19199999" lon="0" rev="0"/>
              </a:camera>
              <a:lightRig rig="legacyNormal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white">
            <a:xfrm>
              <a:off x="1017574" y="4517543"/>
              <a:ext cx="1119217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200" b="0" i="0" dirty="0" smtClean="0">
                  <a:latin typeface="Arial" charset="0"/>
                  <a:ea typeface="굴림" pitchFamily="50" charset="-127"/>
                </a:rPr>
                <a:t>’13.8~9</a:t>
              </a: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5</a:t>
            </a:r>
            <a:endParaRPr lang="en-US" altLang="ko-KR" dirty="0"/>
          </a:p>
        </p:txBody>
      </p:sp>
      <p:pic>
        <p:nvPicPr>
          <p:cNvPr id="6147" name="Picture 2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3563938" y="1165324"/>
            <a:ext cx="828675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3271838" y="836712"/>
            <a:ext cx="5545137" cy="1944885"/>
            <a:chOff x="2061" y="708"/>
            <a:chExt cx="3493" cy="1498"/>
          </a:xfrm>
        </p:grpSpPr>
        <p:sp>
          <p:nvSpPr>
            <p:cNvPr id="259076" name="Rectangle 4"/>
            <p:cNvSpPr>
              <a:spLocks noChangeArrowheads="1"/>
            </p:cNvSpPr>
            <p:nvPr/>
          </p:nvSpPr>
          <p:spPr bwMode="gray">
            <a:xfrm>
              <a:off x="2061" y="708"/>
              <a:ext cx="3493" cy="149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white">
            <a:xfrm>
              <a:off x="2112" y="806"/>
              <a:ext cx="3393" cy="1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lnSpc>
                  <a:spcPct val="125000"/>
                </a:lnSpc>
                <a:defRPr/>
              </a:pPr>
              <a:r>
                <a:rPr lang="ko-KR" altLang="en-US" sz="2000" b="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✔</a:t>
              </a:r>
              <a:r>
                <a:rPr kumimoji="1" lang="en-US" altLang="ko-KR" sz="200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1" lang="ko-KR" altLang="en-US" sz="200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실물인수도 결제 </a:t>
              </a:r>
              <a:r>
                <a:rPr kumimoji="1" lang="en-US" altLang="ko-KR" sz="200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 </a:t>
              </a:r>
              <a:r>
                <a:rPr kumimoji="1" lang="ko-KR" altLang="en-US" sz="2000" i="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현금결제</a:t>
              </a:r>
              <a:endParaRPr kumimoji="1" lang="en-US" altLang="ko-KR" sz="2000" i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endParaRPr>
            </a:p>
            <a:p>
              <a:pPr algn="l">
                <a:lnSpc>
                  <a:spcPct val="125000"/>
                </a:lnSpc>
                <a:defRPr/>
              </a:pPr>
              <a:endParaRPr kumimoji="1" lang="en-US" altLang="ko-KR" sz="1000" i="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endParaRPr>
            </a:p>
            <a:p>
              <a:pPr algn="l">
                <a:lnSpc>
                  <a:spcPct val="125000"/>
                </a:lnSpc>
                <a:defRPr/>
              </a:pPr>
              <a:r>
                <a:rPr kumimoji="1" lang="en-US" altLang="ko-KR" sz="1400" b="0" i="0" dirty="0">
                  <a:solidFill>
                    <a:srgbClr val="0066FF"/>
                  </a:solidFill>
                  <a:sym typeface="Wingdings" pitchFamily="2" charset="2"/>
                </a:rPr>
                <a:t>   </a:t>
              </a:r>
              <a:r>
                <a:rPr kumimoji="1" lang="en-US" altLang="ko-KR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※ </a:t>
              </a:r>
              <a:r>
                <a:rPr kumimoji="1" lang="ko-KR" altLang="en-US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시장참여자에게 편리하고</a:t>
              </a:r>
              <a:r>
                <a:rPr kumimoji="1" lang="en-US" altLang="ko-KR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, </a:t>
              </a:r>
              <a:r>
                <a:rPr kumimoji="1" lang="ko-KR" altLang="en-US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다수의 해외주요거래소 채택방식 </a:t>
              </a:r>
              <a:endParaRPr kumimoji="1" lang="en-US" altLang="ko-KR" sz="1400" i="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endParaRPr>
            </a:p>
            <a:p>
              <a:pPr algn="l">
                <a:lnSpc>
                  <a:spcPct val="125000"/>
                </a:lnSpc>
                <a:defRPr/>
              </a:pPr>
              <a:endParaRPr kumimoji="1" lang="en-US" altLang="ko-KR" sz="1400" b="0" i="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endParaRPr>
            </a:p>
            <a:p>
              <a:pPr algn="l">
                <a:lnSpc>
                  <a:spcPct val="125000"/>
                </a:lnSpc>
                <a:defRPr/>
              </a:pPr>
              <a:r>
                <a:rPr lang="ko-KR" altLang="en-US" sz="2000" b="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✔ </a:t>
              </a:r>
              <a:r>
                <a:rPr lang="ko-KR" altLang="en-US" sz="2000" i="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최종거래일</a:t>
              </a:r>
              <a:r>
                <a:rPr kumimoji="1" lang="ko-KR" altLang="en-US" sz="2000" i="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 결제기간 단축 </a:t>
              </a:r>
              <a:r>
                <a:rPr kumimoji="1" lang="en-US" altLang="ko-KR" sz="1400" i="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(T+2</a:t>
              </a:r>
              <a:r>
                <a:rPr kumimoji="1" lang="ko-KR" altLang="en-US" sz="1400" i="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일</a:t>
              </a:r>
              <a:r>
                <a:rPr kumimoji="1" lang="en-US" altLang="ko-KR" sz="1400" i="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 T+1</a:t>
              </a:r>
              <a:r>
                <a:rPr kumimoji="1" lang="ko-KR" altLang="en-US" sz="140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일</a:t>
              </a:r>
              <a:r>
                <a:rPr kumimoji="1" lang="en-US" altLang="ko-KR" sz="1400" i="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)</a:t>
              </a:r>
              <a:endParaRPr lang="en-US" altLang="ko-KR" sz="1400" b="0" i="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pic>
        <p:nvPicPr>
          <p:cNvPr id="6149" name="Picture 6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3563938" y="3860899"/>
            <a:ext cx="93345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179834" y="5903684"/>
            <a:ext cx="8784654" cy="765676"/>
            <a:chOff x="2063" y="2386"/>
            <a:chExt cx="3493" cy="1498"/>
          </a:xfrm>
          <a:noFill/>
        </p:grpSpPr>
        <p:sp>
          <p:nvSpPr>
            <p:cNvPr id="259080" name="Rectangle 8"/>
            <p:cNvSpPr>
              <a:spLocks noChangeArrowheads="1"/>
            </p:cNvSpPr>
            <p:nvPr/>
          </p:nvSpPr>
          <p:spPr bwMode="gray">
            <a:xfrm>
              <a:off x="2063" y="2386"/>
              <a:ext cx="3493" cy="1498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ko-KR" altLang="en-US" sz="1400" b="0"/>
            </a:p>
          </p:txBody>
        </p:sp>
        <p:sp>
          <p:nvSpPr>
            <p:cNvPr id="6193" name="Rectangle 9"/>
            <p:cNvSpPr>
              <a:spLocks noChangeArrowheads="1"/>
            </p:cNvSpPr>
            <p:nvPr/>
          </p:nvSpPr>
          <p:spPr bwMode="white">
            <a:xfrm>
              <a:off x="2099" y="2432"/>
              <a:ext cx="3445" cy="1355"/>
            </a:xfrm>
            <a:prstGeom prst="rect">
              <a:avLst/>
            </a:prstGeom>
            <a:grp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lnSpc>
                  <a:spcPct val="125000"/>
                </a:lnSpc>
                <a:defRPr/>
              </a:pPr>
              <a:r>
                <a:rPr lang="en-US" altLang="ko-KR" sz="1200" b="0" dirty="0">
                  <a:solidFill>
                    <a:srgbClr val="000099"/>
                  </a:solidFill>
                  <a:sym typeface="Wingdings" pitchFamily="2" charset="2"/>
                </a:rPr>
                <a:t>* </a:t>
              </a:r>
              <a:r>
                <a:rPr lang="ko-KR" altLang="en-US" sz="1200" b="0" dirty="0">
                  <a:solidFill>
                    <a:srgbClr val="000099"/>
                  </a:solidFill>
                  <a:sym typeface="Wingdings" pitchFamily="2" charset="2"/>
                </a:rPr>
                <a:t>매매기준율 이란 </a:t>
              </a:r>
              <a:r>
                <a:rPr lang="en-US" altLang="ko-KR" sz="1200" b="0" dirty="0" smtClean="0">
                  <a:solidFill>
                    <a:srgbClr val="000099"/>
                  </a:solidFill>
                  <a:sym typeface="Wingdings" pitchFamily="2" charset="2"/>
                </a:rPr>
                <a:t>?  </a:t>
              </a:r>
              <a:endParaRPr lang="en-US" altLang="ko-KR" sz="1200" b="0" dirty="0">
                <a:solidFill>
                  <a:srgbClr val="000099"/>
                </a:solidFill>
                <a:sym typeface="Wingdings" pitchFamily="2" charset="2"/>
              </a:endParaRPr>
            </a:p>
            <a:p>
              <a:pPr algn="l">
                <a:defRPr/>
              </a:pPr>
              <a:r>
                <a:rPr lang="ko-KR" altLang="en-US" sz="1200" b="0" dirty="0">
                  <a:solidFill>
                    <a:srgbClr val="000099"/>
                  </a:solidFill>
                </a:rPr>
                <a:t>외국환중개회사가 당일 거래된 </a:t>
              </a:r>
              <a:r>
                <a:rPr lang="ko-KR" altLang="en-US" sz="1200" b="0" dirty="0" smtClean="0">
                  <a:solidFill>
                    <a:srgbClr val="000099"/>
                  </a:solidFill>
                </a:rPr>
                <a:t>환율</a:t>
              </a:r>
              <a:r>
                <a:rPr lang="en-US" altLang="ko-KR" sz="1200" b="0" dirty="0" smtClean="0">
                  <a:solidFill>
                    <a:srgbClr val="000099"/>
                  </a:solidFill>
                </a:rPr>
                <a:t> </a:t>
              </a:r>
              <a:r>
                <a:rPr lang="ko-KR" altLang="en-US" sz="1200" b="0" dirty="0">
                  <a:solidFill>
                    <a:srgbClr val="000099"/>
                  </a:solidFill>
                </a:rPr>
                <a:t>및 거래량을 </a:t>
              </a:r>
              <a:r>
                <a:rPr lang="ko-KR" altLang="en-US" sz="1200" b="0" dirty="0" err="1">
                  <a:solidFill>
                    <a:srgbClr val="000099"/>
                  </a:solidFill>
                </a:rPr>
                <a:t>가중평균하여</a:t>
              </a:r>
              <a:r>
                <a:rPr lang="ko-KR" altLang="en-US" sz="1200" b="0" dirty="0">
                  <a:solidFill>
                    <a:srgbClr val="000099"/>
                  </a:solidFill>
                </a:rPr>
                <a:t> 산출하는 </a:t>
              </a:r>
              <a:r>
                <a:rPr lang="ko-KR" altLang="en-US" sz="1200" b="0" dirty="0" smtClean="0">
                  <a:solidFill>
                    <a:srgbClr val="000099"/>
                  </a:solidFill>
                </a:rPr>
                <a:t>환율로</a:t>
              </a:r>
              <a:r>
                <a:rPr lang="en-US" altLang="ko-KR" sz="1200" b="0" dirty="0" smtClean="0">
                  <a:solidFill>
                    <a:srgbClr val="000099"/>
                  </a:solidFill>
                </a:rPr>
                <a:t>, </a:t>
              </a:r>
              <a:r>
                <a:rPr lang="ko-KR" altLang="en-US" sz="1200" b="0" dirty="0" smtClean="0">
                  <a:solidFill>
                    <a:srgbClr val="000099"/>
                  </a:solidFill>
                </a:rPr>
                <a:t>로이터</a:t>
              </a:r>
              <a:r>
                <a:rPr lang="en-US" altLang="ko-KR" sz="1200" b="0" dirty="0">
                  <a:solidFill>
                    <a:srgbClr val="000099"/>
                  </a:solidFill>
                </a:rPr>
                <a:t>(KFTC18) </a:t>
              </a:r>
              <a:r>
                <a:rPr lang="ko-KR" altLang="en-US" sz="1200" b="0" dirty="0">
                  <a:solidFill>
                    <a:srgbClr val="000099"/>
                  </a:solidFill>
                </a:rPr>
                <a:t>또는 </a:t>
              </a:r>
              <a:r>
                <a:rPr lang="ko-KR" altLang="en-US" sz="1200" b="0" dirty="0" err="1">
                  <a:solidFill>
                    <a:srgbClr val="000099"/>
                  </a:solidFill>
                </a:rPr>
                <a:t>코스콤</a:t>
              </a:r>
              <a:r>
                <a:rPr lang="ko-KR" altLang="en-US" sz="1200" b="0" dirty="0">
                  <a:solidFill>
                    <a:srgbClr val="000099"/>
                  </a:solidFill>
                </a:rPr>
                <a:t> 체크 단말기 등을 통해  당일 외환시장 종료 후 공표</a:t>
              </a:r>
              <a:endParaRPr kumimoji="1" lang="en-US" altLang="ko-KR" sz="1200" b="0" i="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endParaRP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219075" y="1004986"/>
            <a:ext cx="1916113" cy="1825625"/>
            <a:chOff x="138" y="814"/>
            <a:chExt cx="1207" cy="1150"/>
          </a:xfrm>
        </p:grpSpPr>
        <p:grpSp>
          <p:nvGrpSpPr>
            <p:cNvPr id="6179" name="Group 10"/>
            <p:cNvGrpSpPr>
              <a:grpSpLocks/>
            </p:cNvGrpSpPr>
            <p:nvPr/>
          </p:nvGrpSpPr>
          <p:grpSpPr bwMode="auto">
            <a:xfrm>
              <a:off x="161" y="814"/>
              <a:ext cx="1184" cy="1150"/>
              <a:chOff x="2457" y="2000"/>
              <a:chExt cx="901" cy="888"/>
            </a:xfrm>
          </p:grpSpPr>
          <p:pic>
            <p:nvPicPr>
              <p:cNvPr id="6181" name="Picture 11" descr="circuler_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ltGray">
              <a:xfrm>
                <a:off x="2457" y="2000"/>
                <a:ext cx="901" cy="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9084" name="Oval 12"/>
              <p:cNvSpPr>
                <a:spLocks noChangeArrowheads="1"/>
              </p:cNvSpPr>
              <p:nvPr/>
            </p:nvSpPr>
            <p:spPr bwMode="ltGray">
              <a:xfrm>
                <a:off x="2457" y="2000"/>
                <a:ext cx="895" cy="888"/>
              </a:xfrm>
              <a:prstGeom prst="ellipse">
                <a:avLst/>
              </a:prstGeom>
              <a:gradFill rotWithShape="1">
                <a:gsLst>
                  <a:gs pos="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  <a:gs pos="50000">
                    <a:srgbClr val="F8F8F8">
                      <a:alpha val="45000"/>
                    </a:srgbClr>
                  </a:gs>
                  <a:gs pos="10000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6185" name="Freeform 13"/>
              <p:cNvSpPr>
                <a:spLocks/>
              </p:cNvSpPr>
              <p:nvPr/>
            </p:nvSpPr>
            <p:spPr bwMode="ltGray">
              <a:xfrm>
                <a:off x="2550" y="2018"/>
                <a:ext cx="703" cy="308"/>
              </a:xfrm>
              <a:custGeom>
                <a:avLst/>
                <a:gdLst>
                  <a:gd name="T0" fmla="*/ 196 w 1321"/>
                  <a:gd name="T1" fmla="*/ 32 h 712"/>
                  <a:gd name="T2" fmla="*/ 199 w 1321"/>
                  <a:gd name="T3" fmla="*/ 36 h 712"/>
                  <a:gd name="T4" fmla="*/ 199 w 1321"/>
                  <a:gd name="T5" fmla="*/ 39 h 712"/>
                  <a:gd name="T6" fmla="*/ 199 w 1321"/>
                  <a:gd name="T7" fmla="*/ 42 h 712"/>
                  <a:gd name="T8" fmla="*/ 196 w 1321"/>
                  <a:gd name="T9" fmla="*/ 45 h 712"/>
                  <a:gd name="T10" fmla="*/ 192 w 1321"/>
                  <a:gd name="T11" fmla="*/ 47 h 712"/>
                  <a:gd name="T12" fmla="*/ 187 w 1321"/>
                  <a:gd name="T13" fmla="*/ 49 h 712"/>
                  <a:gd name="T14" fmla="*/ 180 w 1321"/>
                  <a:gd name="T15" fmla="*/ 51 h 712"/>
                  <a:gd name="T16" fmla="*/ 173 w 1321"/>
                  <a:gd name="T17" fmla="*/ 53 h 712"/>
                  <a:gd name="T18" fmla="*/ 164 w 1321"/>
                  <a:gd name="T19" fmla="*/ 54 h 712"/>
                  <a:gd name="T20" fmla="*/ 155 w 1321"/>
                  <a:gd name="T21" fmla="*/ 55 h 712"/>
                  <a:gd name="T22" fmla="*/ 146 w 1321"/>
                  <a:gd name="T23" fmla="*/ 56 h 712"/>
                  <a:gd name="T24" fmla="*/ 135 w 1321"/>
                  <a:gd name="T25" fmla="*/ 57 h 712"/>
                  <a:gd name="T26" fmla="*/ 125 w 1321"/>
                  <a:gd name="T27" fmla="*/ 58 h 712"/>
                  <a:gd name="T28" fmla="*/ 120 w 1321"/>
                  <a:gd name="T29" fmla="*/ 58 h 712"/>
                  <a:gd name="T30" fmla="*/ 72 w 1321"/>
                  <a:gd name="T31" fmla="*/ 58 h 712"/>
                  <a:gd name="T32" fmla="*/ 71 w 1321"/>
                  <a:gd name="T33" fmla="*/ 58 h 712"/>
                  <a:gd name="T34" fmla="*/ 62 w 1321"/>
                  <a:gd name="T35" fmla="*/ 57 h 712"/>
                  <a:gd name="T36" fmla="*/ 52 w 1321"/>
                  <a:gd name="T37" fmla="*/ 57 h 712"/>
                  <a:gd name="T38" fmla="*/ 44 w 1321"/>
                  <a:gd name="T39" fmla="*/ 56 h 712"/>
                  <a:gd name="T40" fmla="*/ 36 w 1321"/>
                  <a:gd name="T41" fmla="*/ 56 h 712"/>
                  <a:gd name="T42" fmla="*/ 28 w 1321"/>
                  <a:gd name="T43" fmla="*/ 55 h 712"/>
                  <a:gd name="T44" fmla="*/ 21 w 1321"/>
                  <a:gd name="T45" fmla="*/ 54 h 712"/>
                  <a:gd name="T46" fmla="*/ 15 w 1321"/>
                  <a:gd name="T47" fmla="*/ 52 h 712"/>
                  <a:gd name="T48" fmla="*/ 10 w 1321"/>
                  <a:gd name="T49" fmla="*/ 51 h 712"/>
                  <a:gd name="T50" fmla="*/ 6 w 1321"/>
                  <a:gd name="T51" fmla="*/ 49 h 712"/>
                  <a:gd name="T52" fmla="*/ 3 w 1321"/>
                  <a:gd name="T53" fmla="*/ 47 h 712"/>
                  <a:gd name="T54" fmla="*/ 1 w 1321"/>
                  <a:gd name="T55" fmla="*/ 45 h 712"/>
                  <a:gd name="T56" fmla="*/ 0 w 1321"/>
                  <a:gd name="T57" fmla="*/ 42 h 712"/>
                  <a:gd name="T58" fmla="*/ 0 w 1321"/>
                  <a:gd name="T59" fmla="*/ 42 h 712"/>
                  <a:gd name="T60" fmla="*/ 1 w 1321"/>
                  <a:gd name="T61" fmla="*/ 39 h 712"/>
                  <a:gd name="T62" fmla="*/ 3 w 1321"/>
                  <a:gd name="T63" fmla="*/ 36 h 712"/>
                  <a:gd name="T64" fmla="*/ 7 w 1321"/>
                  <a:gd name="T65" fmla="*/ 30 h 712"/>
                  <a:gd name="T66" fmla="*/ 14 w 1321"/>
                  <a:gd name="T67" fmla="*/ 24 h 712"/>
                  <a:gd name="T68" fmla="*/ 22 w 1321"/>
                  <a:gd name="T69" fmla="*/ 19 h 712"/>
                  <a:gd name="T70" fmla="*/ 31 w 1321"/>
                  <a:gd name="T71" fmla="*/ 14 h 712"/>
                  <a:gd name="T72" fmla="*/ 41 w 1321"/>
                  <a:gd name="T73" fmla="*/ 10 h 712"/>
                  <a:gd name="T74" fmla="*/ 51 w 1321"/>
                  <a:gd name="T75" fmla="*/ 6 h 712"/>
                  <a:gd name="T76" fmla="*/ 63 w 1321"/>
                  <a:gd name="T77" fmla="*/ 4 h 712"/>
                  <a:gd name="T78" fmla="*/ 75 w 1321"/>
                  <a:gd name="T79" fmla="*/ 2 h 712"/>
                  <a:gd name="T80" fmla="*/ 87 w 1321"/>
                  <a:gd name="T81" fmla="*/ 0 h 712"/>
                  <a:gd name="T82" fmla="*/ 101 w 1321"/>
                  <a:gd name="T83" fmla="*/ 0 h 712"/>
                  <a:gd name="T84" fmla="*/ 101 w 1321"/>
                  <a:gd name="T85" fmla="*/ 0 h 712"/>
                  <a:gd name="T86" fmla="*/ 114 w 1321"/>
                  <a:gd name="T87" fmla="*/ 0 h 712"/>
                  <a:gd name="T88" fmla="*/ 128 w 1321"/>
                  <a:gd name="T89" fmla="*/ 2 h 712"/>
                  <a:gd name="T90" fmla="*/ 140 w 1321"/>
                  <a:gd name="T91" fmla="*/ 4 h 712"/>
                  <a:gd name="T92" fmla="*/ 152 w 1321"/>
                  <a:gd name="T93" fmla="*/ 7 h 712"/>
                  <a:gd name="T94" fmla="*/ 163 w 1321"/>
                  <a:gd name="T95" fmla="*/ 11 h 712"/>
                  <a:gd name="T96" fmla="*/ 173 w 1321"/>
                  <a:gd name="T97" fmla="*/ 16 h 712"/>
                  <a:gd name="T98" fmla="*/ 182 w 1321"/>
                  <a:gd name="T99" fmla="*/ 21 h 712"/>
                  <a:gd name="T100" fmla="*/ 189 w 1321"/>
                  <a:gd name="T101" fmla="*/ 26 h 712"/>
                  <a:gd name="T102" fmla="*/ 196 w 1321"/>
                  <a:gd name="T103" fmla="*/ 32 h 712"/>
                  <a:gd name="T104" fmla="*/ 196 w 1321"/>
                  <a:gd name="T105" fmla="*/ 3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DDDDDD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grpSp>
            <p:nvGrpSpPr>
              <p:cNvPr id="6186" name="Group 14"/>
              <p:cNvGrpSpPr>
                <a:grpSpLocks/>
              </p:cNvGrpSpPr>
              <p:nvPr/>
            </p:nvGrpSpPr>
            <p:grpSpPr bwMode="auto">
              <a:xfrm rot="-1297425" flipH="1" flipV="1">
                <a:off x="2525" y="2693"/>
                <a:ext cx="781" cy="188"/>
                <a:chOff x="2532" y="1051"/>
                <a:chExt cx="893" cy="246"/>
              </a:xfrm>
            </p:grpSpPr>
            <p:grpSp>
              <p:nvGrpSpPr>
                <p:cNvPr id="6187" name="Group 1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" name="AutoShape 16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6194" name="AutoShape 17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6195" name="AutoShape 18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6196" name="AutoShape 19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  <p:grpSp>
              <p:nvGrpSpPr>
                <p:cNvPr id="6188" name="Group 2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189" name="AutoShape 21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6190" name="AutoShape 22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6191" name="AutoShape 23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6192" name="AutoShape 24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</p:grpSp>
        </p:grpSp>
        <p:sp>
          <p:nvSpPr>
            <p:cNvPr id="259097" name="Text Box 25"/>
            <p:cNvSpPr txBox="1">
              <a:spLocks noChangeArrowheads="1"/>
            </p:cNvSpPr>
            <p:nvPr/>
          </p:nvSpPr>
          <p:spPr bwMode="auto">
            <a:xfrm>
              <a:off x="138" y="1176"/>
              <a:ext cx="120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defRPr/>
              </a:pPr>
              <a:r>
                <a:rPr kumimoji="1" lang="ko-KR" altLang="en-US" sz="2200" b="0" i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투자자편의</a:t>
              </a:r>
              <a:endParaRPr kumimoji="1" lang="en-US" altLang="ko-KR" sz="22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endParaRPr>
            </a:p>
            <a:p>
              <a:pPr latinLnBrk="1">
                <a:defRPr/>
              </a:pPr>
              <a:r>
                <a:rPr kumimoji="1" lang="ko-KR" altLang="en-US" sz="2200" b="0" i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제고</a:t>
              </a:r>
              <a:endParaRPr kumimoji="1" lang="ko-KR" altLang="en-US" sz="2000" i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굴림" charset="-127"/>
              </a:endParaRP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303213" y="3356074"/>
            <a:ext cx="1928812" cy="1825625"/>
            <a:chOff x="191" y="2493"/>
            <a:chExt cx="1215" cy="1150"/>
          </a:xfrm>
        </p:grpSpPr>
        <p:grpSp>
          <p:nvGrpSpPr>
            <p:cNvPr id="6161" name="Group 26"/>
            <p:cNvGrpSpPr>
              <a:grpSpLocks/>
            </p:cNvGrpSpPr>
            <p:nvPr/>
          </p:nvGrpSpPr>
          <p:grpSpPr bwMode="auto">
            <a:xfrm>
              <a:off x="191" y="2493"/>
              <a:ext cx="1184" cy="1150"/>
              <a:chOff x="2457" y="2000"/>
              <a:chExt cx="901" cy="888"/>
            </a:xfrm>
          </p:grpSpPr>
          <p:pic>
            <p:nvPicPr>
              <p:cNvPr id="6163" name="Picture 27" descr="circuler_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ltGray">
              <a:xfrm>
                <a:off x="2457" y="2000"/>
                <a:ext cx="901" cy="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9100" name="Oval 28"/>
              <p:cNvSpPr>
                <a:spLocks noChangeArrowheads="1"/>
              </p:cNvSpPr>
              <p:nvPr/>
            </p:nvSpPr>
            <p:spPr bwMode="ltGray">
              <a:xfrm>
                <a:off x="2457" y="2000"/>
                <a:ext cx="895" cy="888"/>
              </a:xfrm>
              <a:prstGeom prst="ellipse">
                <a:avLst/>
              </a:prstGeom>
              <a:gradFill rotWithShape="1">
                <a:gsLst>
                  <a:gs pos="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  <a:gs pos="50000">
                    <a:srgbClr val="F8F8F8">
                      <a:alpha val="45000"/>
                    </a:srgbClr>
                  </a:gs>
                  <a:gs pos="10000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6167" name="Freeform 29"/>
              <p:cNvSpPr>
                <a:spLocks/>
              </p:cNvSpPr>
              <p:nvPr/>
            </p:nvSpPr>
            <p:spPr bwMode="ltGray">
              <a:xfrm>
                <a:off x="2550" y="2018"/>
                <a:ext cx="703" cy="308"/>
              </a:xfrm>
              <a:custGeom>
                <a:avLst/>
                <a:gdLst>
                  <a:gd name="T0" fmla="*/ 196 w 1321"/>
                  <a:gd name="T1" fmla="*/ 32 h 712"/>
                  <a:gd name="T2" fmla="*/ 199 w 1321"/>
                  <a:gd name="T3" fmla="*/ 36 h 712"/>
                  <a:gd name="T4" fmla="*/ 199 w 1321"/>
                  <a:gd name="T5" fmla="*/ 39 h 712"/>
                  <a:gd name="T6" fmla="*/ 199 w 1321"/>
                  <a:gd name="T7" fmla="*/ 42 h 712"/>
                  <a:gd name="T8" fmla="*/ 196 w 1321"/>
                  <a:gd name="T9" fmla="*/ 45 h 712"/>
                  <a:gd name="T10" fmla="*/ 192 w 1321"/>
                  <a:gd name="T11" fmla="*/ 47 h 712"/>
                  <a:gd name="T12" fmla="*/ 187 w 1321"/>
                  <a:gd name="T13" fmla="*/ 49 h 712"/>
                  <a:gd name="T14" fmla="*/ 180 w 1321"/>
                  <a:gd name="T15" fmla="*/ 51 h 712"/>
                  <a:gd name="T16" fmla="*/ 173 w 1321"/>
                  <a:gd name="T17" fmla="*/ 53 h 712"/>
                  <a:gd name="T18" fmla="*/ 164 w 1321"/>
                  <a:gd name="T19" fmla="*/ 54 h 712"/>
                  <a:gd name="T20" fmla="*/ 155 w 1321"/>
                  <a:gd name="T21" fmla="*/ 55 h 712"/>
                  <a:gd name="T22" fmla="*/ 146 w 1321"/>
                  <a:gd name="T23" fmla="*/ 56 h 712"/>
                  <a:gd name="T24" fmla="*/ 135 w 1321"/>
                  <a:gd name="T25" fmla="*/ 57 h 712"/>
                  <a:gd name="T26" fmla="*/ 125 w 1321"/>
                  <a:gd name="T27" fmla="*/ 58 h 712"/>
                  <a:gd name="T28" fmla="*/ 120 w 1321"/>
                  <a:gd name="T29" fmla="*/ 58 h 712"/>
                  <a:gd name="T30" fmla="*/ 72 w 1321"/>
                  <a:gd name="T31" fmla="*/ 58 h 712"/>
                  <a:gd name="T32" fmla="*/ 71 w 1321"/>
                  <a:gd name="T33" fmla="*/ 58 h 712"/>
                  <a:gd name="T34" fmla="*/ 62 w 1321"/>
                  <a:gd name="T35" fmla="*/ 57 h 712"/>
                  <a:gd name="T36" fmla="*/ 52 w 1321"/>
                  <a:gd name="T37" fmla="*/ 57 h 712"/>
                  <a:gd name="T38" fmla="*/ 44 w 1321"/>
                  <a:gd name="T39" fmla="*/ 56 h 712"/>
                  <a:gd name="T40" fmla="*/ 36 w 1321"/>
                  <a:gd name="T41" fmla="*/ 56 h 712"/>
                  <a:gd name="T42" fmla="*/ 28 w 1321"/>
                  <a:gd name="T43" fmla="*/ 55 h 712"/>
                  <a:gd name="T44" fmla="*/ 21 w 1321"/>
                  <a:gd name="T45" fmla="*/ 54 h 712"/>
                  <a:gd name="T46" fmla="*/ 15 w 1321"/>
                  <a:gd name="T47" fmla="*/ 52 h 712"/>
                  <a:gd name="T48" fmla="*/ 10 w 1321"/>
                  <a:gd name="T49" fmla="*/ 51 h 712"/>
                  <a:gd name="T50" fmla="*/ 6 w 1321"/>
                  <a:gd name="T51" fmla="*/ 49 h 712"/>
                  <a:gd name="T52" fmla="*/ 3 w 1321"/>
                  <a:gd name="T53" fmla="*/ 47 h 712"/>
                  <a:gd name="T54" fmla="*/ 1 w 1321"/>
                  <a:gd name="T55" fmla="*/ 45 h 712"/>
                  <a:gd name="T56" fmla="*/ 0 w 1321"/>
                  <a:gd name="T57" fmla="*/ 42 h 712"/>
                  <a:gd name="T58" fmla="*/ 0 w 1321"/>
                  <a:gd name="T59" fmla="*/ 42 h 712"/>
                  <a:gd name="T60" fmla="*/ 1 w 1321"/>
                  <a:gd name="T61" fmla="*/ 39 h 712"/>
                  <a:gd name="T62" fmla="*/ 3 w 1321"/>
                  <a:gd name="T63" fmla="*/ 36 h 712"/>
                  <a:gd name="T64" fmla="*/ 7 w 1321"/>
                  <a:gd name="T65" fmla="*/ 30 h 712"/>
                  <a:gd name="T66" fmla="*/ 14 w 1321"/>
                  <a:gd name="T67" fmla="*/ 24 h 712"/>
                  <a:gd name="T68" fmla="*/ 22 w 1321"/>
                  <a:gd name="T69" fmla="*/ 19 h 712"/>
                  <a:gd name="T70" fmla="*/ 31 w 1321"/>
                  <a:gd name="T71" fmla="*/ 14 h 712"/>
                  <a:gd name="T72" fmla="*/ 41 w 1321"/>
                  <a:gd name="T73" fmla="*/ 10 h 712"/>
                  <a:gd name="T74" fmla="*/ 51 w 1321"/>
                  <a:gd name="T75" fmla="*/ 6 h 712"/>
                  <a:gd name="T76" fmla="*/ 63 w 1321"/>
                  <a:gd name="T77" fmla="*/ 4 h 712"/>
                  <a:gd name="T78" fmla="*/ 75 w 1321"/>
                  <a:gd name="T79" fmla="*/ 2 h 712"/>
                  <a:gd name="T80" fmla="*/ 87 w 1321"/>
                  <a:gd name="T81" fmla="*/ 0 h 712"/>
                  <a:gd name="T82" fmla="*/ 101 w 1321"/>
                  <a:gd name="T83" fmla="*/ 0 h 712"/>
                  <a:gd name="T84" fmla="*/ 101 w 1321"/>
                  <a:gd name="T85" fmla="*/ 0 h 712"/>
                  <a:gd name="T86" fmla="*/ 114 w 1321"/>
                  <a:gd name="T87" fmla="*/ 0 h 712"/>
                  <a:gd name="T88" fmla="*/ 128 w 1321"/>
                  <a:gd name="T89" fmla="*/ 2 h 712"/>
                  <a:gd name="T90" fmla="*/ 140 w 1321"/>
                  <a:gd name="T91" fmla="*/ 4 h 712"/>
                  <a:gd name="T92" fmla="*/ 152 w 1321"/>
                  <a:gd name="T93" fmla="*/ 7 h 712"/>
                  <a:gd name="T94" fmla="*/ 163 w 1321"/>
                  <a:gd name="T95" fmla="*/ 11 h 712"/>
                  <a:gd name="T96" fmla="*/ 173 w 1321"/>
                  <a:gd name="T97" fmla="*/ 16 h 712"/>
                  <a:gd name="T98" fmla="*/ 182 w 1321"/>
                  <a:gd name="T99" fmla="*/ 21 h 712"/>
                  <a:gd name="T100" fmla="*/ 189 w 1321"/>
                  <a:gd name="T101" fmla="*/ 26 h 712"/>
                  <a:gd name="T102" fmla="*/ 196 w 1321"/>
                  <a:gd name="T103" fmla="*/ 32 h 712"/>
                  <a:gd name="T104" fmla="*/ 196 w 1321"/>
                  <a:gd name="T105" fmla="*/ 3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DDDDDD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grpSp>
            <p:nvGrpSpPr>
              <p:cNvPr id="6168" name="Group 30"/>
              <p:cNvGrpSpPr>
                <a:grpSpLocks/>
              </p:cNvGrpSpPr>
              <p:nvPr/>
            </p:nvGrpSpPr>
            <p:grpSpPr bwMode="auto">
              <a:xfrm rot="-1297425" flipH="1" flipV="1">
                <a:off x="2525" y="2693"/>
                <a:ext cx="781" cy="188"/>
                <a:chOff x="2532" y="1051"/>
                <a:chExt cx="893" cy="246"/>
              </a:xfrm>
            </p:grpSpPr>
            <p:grpSp>
              <p:nvGrpSpPr>
                <p:cNvPr id="6169" name="Group 31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175" name="AutoShape 32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6176" name="AutoShape 33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6177" name="AutoShape 34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6178" name="AutoShape 35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  <p:grpSp>
              <p:nvGrpSpPr>
                <p:cNvPr id="6170" name="Group 36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171" name="AutoShape 37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6172" name="AutoShape 38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6173" name="AutoShape 39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6174" name="AutoShape 40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</p:grpSp>
        </p:grpSp>
        <p:sp>
          <p:nvSpPr>
            <p:cNvPr id="259113" name="Text Box 41"/>
            <p:cNvSpPr txBox="1">
              <a:spLocks noChangeArrowheads="1"/>
            </p:cNvSpPr>
            <p:nvPr/>
          </p:nvSpPr>
          <p:spPr bwMode="auto">
            <a:xfrm>
              <a:off x="206" y="2825"/>
              <a:ext cx="120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defRPr/>
              </a:pPr>
              <a:r>
                <a:rPr kumimoji="1" lang="ko-KR" altLang="en-US" sz="2200" b="0" i="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시장접근성</a:t>
              </a:r>
              <a:endParaRPr kumimoji="1" lang="en-US" altLang="ko-KR" sz="22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endParaRPr>
            </a:p>
            <a:p>
              <a:pPr latinLnBrk="1">
                <a:defRPr/>
              </a:pPr>
              <a:r>
                <a:rPr kumimoji="1" lang="ko-KR" altLang="en-US" sz="2200" b="0" i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강화</a:t>
              </a:r>
            </a:p>
          </p:txBody>
        </p:sp>
      </p:grpSp>
      <p:sp>
        <p:nvSpPr>
          <p:cNvPr id="259114" name="Freeform 42"/>
          <p:cNvSpPr>
            <a:spLocks/>
          </p:cNvSpPr>
          <p:nvPr/>
        </p:nvSpPr>
        <p:spPr bwMode="invGray">
          <a:xfrm rot="16200000">
            <a:off x="1835945" y="3785492"/>
            <a:ext cx="1624012" cy="968375"/>
          </a:xfrm>
          <a:custGeom>
            <a:avLst/>
            <a:gdLst>
              <a:gd name="T0" fmla="*/ 0 w 735"/>
              <a:gd name="T1" fmla="*/ 0 h 532"/>
              <a:gd name="T2" fmla="*/ 2147483647 w 735"/>
              <a:gd name="T3" fmla="*/ 2147483647 h 532"/>
              <a:gd name="T4" fmla="*/ 2147483647 w 735"/>
              <a:gd name="T5" fmla="*/ 2147483647 h 532"/>
              <a:gd name="T6" fmla="*/ 2147483647 w 735"/>
              <a:gd name="T7" fmla="*/ 2147483647 h 532"/>
              <a:gd name="T8" fmla="*/ 2147483647 w 735"/>
              <a:gd name="T9" fmla="*/ 2147483647 h 532"/>
              <a:gd name="T10" fmla="*/ 2147483647 w 735"/>
              <a:gd name="T11" fmla="*/ 2147483647 h 532"/>
              <a:gd name="T12" fmla="*/ 2147483647 w 735"/>
              <a:gd name="T13" fmla="*/ 2147483647 h 532"/>
              <a:gd name="T14" fmla="*/ 2147483647 w 735"/>
              <a:gd name="T15" fmla="*/ 2147483647 h 532"/>
              <a:gd name="T16" fmla="*/ 2147483647 w 735"/>
              <a:gd name="T17" fmla="*/ 2147483647 h 532"/>
              <a:gd name="T18" fmla="*/ 2147483647 w 735"/>
              <a:gd name="T19" fmla="*/ 2147483647 h 532"/>
              <a:gd name="T20" fmla="*/ 2147483647 w 735"/>
              <a:gd name="T21" fmla="*/ 2147483647 h 532"/>
              <a:gd name="T22" fmla="*/ 2147483647 w 735"/>
              <a:gd name="T23" fmla="*/ 2147483647 h 532"/>
              <a:gd name="T24" fmla="*/ 2147483647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9115" name="Freeform 43"/>
          <p:cNvSpPr>
            <a:spLocks/>
          </p:cNvSpPr>
          <p:nvPr/>
        </p:nvSpPr>
        <p:spPr bwMode="invGray">
          <a:xfrm rot="16200000" flipH="1">
            <a:off x="1950777" y="1279884"/>
            <a:ext cx="1314971" cy="968375"/>
          </a:xfrm>
          <a:custGeom>
            <a:avLst/>
            <a:gdLst>
              <a:gd name="T0" fmla="*/ 0 w 735"/>
              <a:gd name="T1" fmla="*/ 0 h 532"/>
              <a:gd name="T2" fmla="*/ 2147483647 w 735"/>
              <a:gd name="T3" fmla="*/ 2147483647 h 532"/>
              <a:gd name="T4" fmla="*/ 2147483647 w 735"/>
              <a:gd name="T5" fmla="*/ 2147483647 h 532"/>
              <a:gd name="T6" fmla="*/ 2147483647 w 735"/>
              <a:gd name="T7" fmla="*/ 2147483647 h 532"/>
              <a:gd name="T8" fmla="*/ 2147483647 w 735"/>
              <a:gd name="T9" fmla="*/ 2147483647 h 532"/>
              <a:gd name="T10" fmla="*/ 2147483647 w 735"/>
              <a:gd name="T11" fmla="*/ 2147483647 h 532"/>
              <a:gd name="T12" fmla="*/ 2147483647 w 735"/>
              <a:gd name="T13" fmla="*/ 2147483647 h 532"/>
              <a:gd name="T14" fmla="*/ 2147483647 w 735"/>
              <a:gd name="T15" fmla="*/ 2147483647 h 532"/>
              <a:gd name="T16" fmla="*/ 2147483647 w 735"/>
              <a:gd name="T17" fmla="*/ 2147483647 h 532"/>
              <a:gd name="T18" fmla="*/ 2147483647 w 735"/>
              <a:gd name="T19" fmla="*/ 2147483647 h 532"/>
              <a:gd name="T20" fmla="*/ 2147483647 w 735"/>
              <a:gd name="T21" fmla="*/ 2147483647 h 532"/>
              <a:gd name="T22" fmla="*/ 2147483647 w 735"/>
              <a:gd name="T23" fmla="*/ 2147483647 h 532"/>
              <a:gd name="T24" fmla="*/ 2147483647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9116" name="Rectangle 44"/>
          <p:cNvSpPr>
            <a:spLocks noChangeArrowheads="1"/>
          </p:cNvSpPr>
          <p:nvPr/>
        </p:nvSpPr>
        <p:spPr bwMode="auto">
          <a:xfrm>
            <a:off x="395288" y="71438"/>
            <a:ext cx="6481762" cy="620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latinLnBrk="1">
              <a:defRPr/>
            </a:pPr>
            <a:r>
              <a:rPr kumimoji="1" lang="ko-KR" altLang="en-US" sz="28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주요 제도개선 </a:t>
            </a:r>
            <a:endParaRPr kumimoji="1" lang="ko-KR" altLang="en-US" sz="2800" b="0" i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HY헤드라인M" pitchFamily="18" charset="-127"/>
            </a:endParaRPr>
          </a:p>
        </p:txBody>
      </p: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3271838" y="2852936"/>
            <a:ext cx="5545137" cy="2960077"/>
            <a:chOff x="2061" y="708"/>
            <a:chExt cx="3493" cy="1877"/>
          </a:xfrm>
        </p:grpSpPr>
        <p:sp>
          <p:nvSpPr>
            <p:cNvPr id="49" name="Rectangle 4"/>
            <p:cNvSpPr>
              <a:spLocks noChangeArrowheads="1"/>
            </p:cNvSpPr>
            <p:nvPr/>
          </p:nvSpPr>
          <p:spPr bwMode="gray">
            <a:xfrm>
              <a:off x="2061" y="708"/>
              <a:ext cx="3493" cy="149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/>
          </p:nvSpPr>
          <p:spPr bwMode="white">
            <a:xfrm>
              <a:off x="2118" y="720"/>
              <a:ext cx="3393" cy="1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lnSpc>
                  <a:spcPct val="125000"/>
                </a:lnSpc>
                <a:defRPr/>
              </a:pPr>
              <a:r>
                <a:rPr lang="ko-KR" altLang="en-US" sz="2000" b="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✔</a:t>
              </a:r>
              <a:r>
                <a:rPr kumimoji="1" lang="en-US" altLang="ko-KR" sz="200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1" lang="ko-KR" altLang="en-US" sz="200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결제가격으로 </a:t>
              </a:r>
              <a:r>
                <a:rPr kumimoji="1" lang="en-US" altLang="ko-KR" sz="200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“</a:t>
              </a:r>
              <a:r>
                <a:rPr kumimoji="1" lang="ko-KR" altLang="en-US" sz="200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매매기준율</a:t>
              </a:r>
              <a:r>
                <a:rPr kumimoji="1" lang="en-US" altLang="ko-KR" sz="200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” </a:t>
              </a:r>
              <a:r>
                <a:rPr kumimoji="1" lang="ko-KR" altLang="en-US" sz="2000" i="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이용</a:t>
              </a:r>
              <a:endParaRPr kumimoji="1" lang="en-US" altLang="ko-KR" sz="2000" i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l">
                <a:lnSpc>
                  <a:spcPct val="125000"/>
                </a:lnSpc>
                <a:defRPr/>
              </a:pPr>
              <a:endParaRPr kumimoji="1" lang="en-US" altLang="ko-KR" sz="1000" i="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endParaRPr>
            </a:p>
            <a:p>
              <a:pPr algn="l">
                <a:lnSpc>
                  <a:spcPct val="125000"/>
                </a:lnSpc>
                <a:defRPr/>
              </a:pPr>
              <a:r>
                <a:rPr kumimoji="1" lang="en-US" altLang="ko-KR" sz="1400" b="0" i="0" dirty="0">
                  <a:solidFill>
                    <a:srgbClr val="0066FF"/>
                  </a:solidFill>
                  <a:sym typeface="Wingdings" pitchFamily="2" charset="2"/>
                </a:rPr>
                <a:t>   </a:t>
              </a:r>
              <a:r>
                <a:rPr kumimoji="1" lang="en-US" altLang="ko-KR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※ </a:t>
              </a:r>
              <a:r>
                <a:rPr kumimoji="1" lang="ko-KR" altLang="en-US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은행 </a:t>
              </a:r>
              <a:r>
                <a:rPr kumimoji="1" lang="ko-KR" altLang="en-US" sz="1400" b="0" i="0" dirty="0" err="1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대고객</a:t>
              </a:r>
              <a:r>
                <a:rPr kumimoji="1" lang="ko-KR" altLang="en-US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 거래</a:t>
              </a:r>
              <a:r>
                <a:rPr kumimoji="1" lang="en-US" altLang="ko-KR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, NDF</a:t>
              </a:r>
              <a:r>
                <a:rPr kumimoji="1" lang="ko-KR" altLang="en-US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결제</a:t>
              </a:r>
              <a:r>
                <a:rPr kumimoji="1" lang="en-US" altLang="ko-KR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, </a:t>
              </a:r>
              <a:r>
                <a:rPr kumimoji="1" lang="ko-KR" altLang="en-US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외화자산 평가 등 친숙한 지표</a:t>
              </a:r>
              <a:endParaRPr kumimoji="1" lang="en-US" altLang="ko-KR" sz="1400" b="0" i="0" dirty="0">
                <a:solidFill>
                  <a:schemeClr val="bg1">
                    <a:lumMod val="75000"/>
                  </a:schemeClr>
                </a:solidFill>
                <a:sym typeface="Wingdings" pitchFamily="2" charset="2"/>
              </a:endParaRPr>
            </a:p>
            <a:p>
              <a:pPr algn="l">
                <a:lnSpc>
                  <a:spcPct val="125000"/>
                </a:lnSpc>
                <a:defRPr/>
              </a:pPr>
              <a:r>
                <a:rPr kumimoji="1" lang="en-US" altLang="ko-KR" sz="1400" b="0" i="0" dirty="0">
                  <a:solidFill>
                    <a:schemeClr val="bg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   </a:t>
              </a:r>
              <a:r>
                <a:rPr kumimoji="1" lang="en-US" altLang="ko-KR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※ </a:t>
              </a:r>
              <a:r>
                <a:rPr kumimoji="1" lang="ko-KR" altLang="en-US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당일 거래량 가중평균환율</a:t>
              </a:r>
              <a:r>
                <a:rPr kumimoji="1" lang="en-US" altLang="ko-KR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(MAR)</a:t>
              </a:r>
              <a:r>
                <a:rPr kumimoji="1" lang="ko-KR" altLang="en-US" sz="1400" b="0" i="0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로 신뢰성이 높은 환율</a:t>
              </a:r>
              <a:endParaRPr kumimoji="1" lang="en-US" altLang="ko-KR" sz="1400" i="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endParaRPr>
            </a:p>
            <a:p>
              <a:pPr algn="l">
                <a:lnSpc>
                  <a:spcPct val="125000"/>
                </a:lnSpc>
                <a:defRPr/>
              </a:pPr>
              <a:endParaRPr kumimoji="1" lang="en-US" altLang="ko-KR" sz="1000" b="0" i="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endParaRPr>
            </a:p>
            <a:p>
              <a:pPr algn="l">
                <a:lnSpc>
                  <a:spcPct val="125000"/>
                </a:lnSpc>
                <a:defRPr/>
              </a:pPr>
              <a:r>
                <a:rPr lang="ko-KR" altLang="en-US" sz="2000" b="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✔ </a:t>
              </a:r>
              <a:r>
                <a:rPr kumimoji="1" lang="ko-KR" altLang="en-US" sz="200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기본예탁금 인하</a:t>
              </a:r>
              <a:r>
                <a:rPr kumimoji="1" lang="en-US" altLang="ko-KR" sz="200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1" lang="ko-KR" altLang="en-US" sz="200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중소업체 </a:t>
              </a:r>
              <a:r>
                <a:rPr kumimoji="1" lang="ko-KR" altLang="en-US" sz="2000" i="0" dirty="0" err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헤지비용</a:t>
              </a:r>
              <a:r>
                <a:rPr kumimoji="1" lang="ko-KR" altLang="en-US" sz="2000" i="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 절감</a:t>
              </a:r>
              <a:r>
                <a:rPr kumimoji="1" lang="en-US" altLang="ko-KR" sz="2000" i="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algn="l">
                <a:lnSpc>
                  <a:spcPct val="125000"/>
                </a:lnSpc>
                <a:defRPr/>
              </a:pPr>
              <a:endParaRPr kumimoji="1" lang="en-US" altLang="ko-KR" sz="1000" i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l">
                <a:lnSpc>
                  <a:spcPct val="125000"/>
                </a:lnSpc>
                <a:defRPr/>
              </a:pPr>
              <a:r>
                <a:rPr kumimoji="1" lang="en-US" altLang="ko-KR" sz="2000" b="0" i="0" dirty="0">
                  <a:solidFill>
                    <a:srgbClr val="0066FF"/>
                  </a:solidFill>
                  <a:sym typeface="Wingdings" pitchFamily="2" charset="2"/>
                </a:rPr>
                <a:t> </a:t>
              </a:r>
              <a:r>
                <a:rPr kumimoji="1" lang="en-US" altLang="ko-KR" sz="2000" b="0" i="0" dirty="0" smtClean="0">
                  <a:solidFill>
                    <a:srgbClr val="0066FF"/>
                  </a:solidFill>
                  <a:sym typeface="Wingdings" pitchFamily="2" charset="2"/>
                </a:rPr>
                <a:t> </a:t>
              </a:r>
              <a:r>
                <a:rPr kumimoji="1" lang="en-US" altLang="ko-KR" sz="1400" b="0" i="0" dirty="0" smtClean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※ </a:t>
              </a:r>
              <a:r>
                <a:rPr kumimoji="1" lang="ko-KR" altLang="en-US" sz="1400" b="0" i="0" dirty="0" smtClean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기존 </a:t>
              </a:r>
              <a:r>
                <a:rPr kumimoji="1" lang="en-US" altLang="ko-KR" sz="1400" b="0" i="0" dirty="0" smtClean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1,500</a:t>
              </a:r>
              <a:r>
                <a:rPr kumimoji="1" lang="ko-KR" altLang="en-US" sz="1400" b="0" i="0" dirty="0" smtClean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만원 이상 </a:t>
              </a:r>
              <a:r>
                <a:rPr kumimoji="1" lang="en-US" altLang="ko-KR" sz="1400" b="0" i="0" dirty="0" smtClean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 50</a:t>
              </a:r>
              <a:r>
                <a:rPr kumimoji="1" lang="ko-KR" altLang="en-US" sz="1400" b="0" i="0" dirty="0" smtClean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만원 이상</a:t>
              </a:r>
              <a:endParaRPr lang="en-US" altLang="ko-KR" sz="1400" b="0" i="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l">
                <a:lnSpc>
                  <a:spcPct val="125000"/>
                </a:lnSpc>
                <a:defRPr/>
              </a:pPr>
              <a:r>
                <a:rPr kumimoji="1" lang="en-US" altLang="ko-KR" sz="1000" b="0" i="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endParaRPr kumimoji="1" lang="en-US" altLang="ko-KR" sz="1000" b="0" i="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1" name="Rectangle 4"/>
            <p:cNvSpPr>
              <a:spLocks noChangeArrowheads="1"/>
            </p:cNvSpPr>
            <p:nvPr/>
          </p:nvSpPr>
          <p:spPr bwMode="gray">
            <a:xfrm>
              <a:off x="2061" y="2237"/>
              <a:ext cx="3493" cy="34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2" name="직사각형 51"/>
          <p:cNvSpPr/>
          <p:nvPr/>
        </p:nvSpPr>
        <p:spPr>
          <a:xfrm>
            <a:off x="3312368" y="5339348"/>
            <a:ext cx="5831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kumimoji="1" lang="ko-KR" altLang="en-US" sz="2000" i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✔ 상품코드 개선</a:t>
            </a:r>
            <a:r>
              <a:rPr kumimoji="1" lang="en-US" altLang="ko-KR" sz="2000" i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1" lang="ko-KR" altLang="en-US" sz="2000" i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최종거래일 접속거래 마감 등</a:t>
            </a:r>
            <a:endParaRPr kumimoji="1" lang="ko-KR" altLang="en-US" sz="2000" i="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114" grpId="0" animBg="1"/>
      <p:bldP spid="2591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6</a:t>
            </a:r>
            <a:endParaRPr lang="en-US" altLang="ko-KR" dirty="0"/>
          </a:p>
        </p:txBody>
      </p:sp>
      <p:sp>
        <p:nvSpPr>
          <p:cNvPr id="5" name="Rectangle 44"/>
          <p:cNvSpPr>
            <a:spLocks noChangeArrowheads="1"/>
          </p:cNvSpPr>
          <p:nvPr/>
        </p:nvSpPr>
        <p:spPr bwMode="auto">
          <a:xfrm>
            <a:off x="395288" y="71438"/>
            <a:ext cx="6481762" cy="620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latinLnBrk="1">
              <a:defRPr/>
            </a:pPr>
            <a:r>
              <a:rPr kumimoji="1" lang="ko-KR" altLang="en-US" sz="28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마케팅 계획 및 기대효과</a:t>
            </a:r>
            <a:endParaRPr kumimoji="1" lang="ko-KR" altLang="en-US" sz="2800" b="0" i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HY헤드라인M" pitchFamily="18" charset="-127"/>
            </a:endParaRPr>
          </a:p>
        </p:txBody>
      </p:sp>
      <p:pic>
        <p:nvPicPr>
          <p:cNvPr id="7" name="Picture 191" descr="CCJJ%20meeting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878" y="1236663"/>
            <a:ext cx="1406272" cy="22304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AutoShape 194"/>
          <p:cNvSpPr>
            <a:spLocks noChangeArrowheads="1"/>
          </p:cNvSpPr>
          <p:nvPr/>
        </p:nvSpPr>
        <p:spPr bwMode="auto">
          <a:xfrm>
            <a:off x="420688" y="1236663"/>
            <a:ext cx="1414462" cy="2230437"/>
          </a:xfrm>
          <a:prstGeom prst="roundRect">
            <a:avLst>
              <a:gd name="adj" fmla="val 8361"/>
            </a:avLst>
          </a:prstGeom>
          <a:noFill/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eaLnBrk="0" hangingPunct="0"/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eaLnBrk="0" hangingPunct="0"/>
            <a:r>
              <a:rPr lang="ko-KR" altLang="en-US" sz="2000" dirty="0" smtClean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교육</a:t>
            </a:r>
            <a:r>
              <a:rPr lang="en-US" altLang="ko-KR" sz="2000" dirty="0" smtClean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/</a:t>
            </a:r>
            <a:r>
              <a:rPr lang="ko-KR" altLang="en-US" sz="2000" dirty="0" smtClean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홍보</a:t>
            </a:r>
            <a:r>
              <a:rPr lang="en-US" altLang="ko-KR" sz="2000" dirty="0" smtClean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/</a:t>
            </a:r>
            <a:r>
              <a:rPr lang="ko-KR" altLang="en-US" sz="2000" dirty="0" smtClean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마케팅</a:t>
            </a:r>
          </a:p>
          <a:p>
            <a:pPr eaLnBrk="0" hangingPunct="0"/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ko-KR" altLang="en-US" dirty="0">
              <a:latin typeface="휴먼모음T" pitchFamily="18" charset="-127"/>
              <a:ea typeface="휴먼모음T" pitchFamily="18" charset="-127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ko-KR" altLang="en-US" dirty="0">
              <a:latin typeface="휴먼모음T" pitchFamily="18" charset="-127"/>
              <a:ea typeface="휴먼모음T" pitchFamily="18" charset="-127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ko-KR" altLang="en-US" dirty="0">
              <a:latin typeface="휴먼모음T" pitchFamily="18" charset="-127"/>
              <a:ea typeface="휴먼모음T" pitchFamily="18" charset="-127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ko-KR" altLang="en-US" dirty="0">
              <a:latin typeface="휴먼모음T" pitchFamily="18" charset="-127"/>
              <a:ea typeface="휴먼모음T" pitchFamily="18" charset="-127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ko-KR" altLang="en-US" dirty="0">
              <a:latin typeface="휴먼모음T" pitchFamily="18" charset="-127"/>
              <a:ea typeface="휴먼모음T" pitchFamily="18" charset="-127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ko-KR" altLang="en-US" dirty="0">
              <a:latin typeface="휴먼모음T" pitchFamily="18" charset="-127"/>
              <a:ea typeface="휴먼모음T" pitchFamily="18" charset="-127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ko-KR" altLang="en-US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9" name="Text Box 195"/>
          <p:cNvSpPr txBox="1">
            <a:spLocks noChangeArrowheads="1"/>
          </p:cNvSpPr>
          <p:nvPr/>
        </p:nvSpPr>
        <p:spPr bwMode="auto">
          <a:xfrm>
            <a:off x="2051050" y="1268413"/>
            <a:ext cx="7201470" cy="21544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 defTabSz="914400">
              <a:lnSpc>
                <a:spcPct val="130000"/>
              </a:lnSpc>
              <a:spcBef>
                <a:spcPct val="50000"/>
              </a:spcBef>
            </a:pPr>
            <a:r>
              <a:rPr lang="en-US" altLang="ko-KR" sz="2000" b="0" i="0" dirty="0" smtClean="0">
                <a:solidFill>
                  <a:srgbClr val="0066FF"/>
                </a:solidFill>
              </a:rPr>
              <a:t>[</a:t>
            </a:r>
            <a:r>
              <a:rPr lang="ko-KR" altLang="en-US" sz="2000" b="0" i="0" dirty="0" smtClean="0">
                <a:solidFill>
                  <a:srgbClr val="0066FF"/>
                </a:solidFill>
              </a:rPr>
              <a:t>기관</a:t>
            </a:r>
            <a:r>
              <a:rPr lang="en-US" altLang="ko-KR" sz="2000" b="0" i="0" dirty="0" smtClean="0">
                <a:solidFill>
                  <a:srgbClr val="0066FF"/>
                </a:solidFill>
              </a:rPr>
              <a:t>]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주요</a:t>
            </a:r>
            <a:r>
              <a:rPr lang="ko-KR" altLang="en-US" sz="2000" b="0" i="0" dirty="0" smtClean="0">
                <a:solidFill>
                  <a:srgbClr val="0066FF"/>
                </a:solidFill>
              </a:rPr>
              <a:t>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은행</a:t>
            </a:r>
            <a:r>
              <a:rPr lang="en-US" altLang="ko-KR" sz="2000" b="0" i="0" dirty="0" smtClean="0">
                <a:solidFill>
                  <a:schemeClr val="tx1"/>
                </a:solidFill>
              </a:rPr>
              <a:t>,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증권사 </a:t>
            </a:r>
            <a:r>
              <a:rPr lang="en-US" altLang="ko-KR" sz="2000" b="0" i="0" dirty="0" smtClean="0">
                <a:solidFill>
                  <a:schemeClr val="tx1"/>
                </a:solidFill>
              </a:rPr>
              <a:t>FICC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자기매매 파트</a:t>
            </a:r>
            <a:endParaRPr lang="ko-KR" altLang="en-US" sz="2000" b="0" i="0" dirty="0">
              <a:solidFill>
                <a:schemeClr val="tx1"/>
              </a:solidFill>
            </a:endParaRPr>
          </a:p>
          <a:p>
            <a:pPr marL="342900" indent="-342900" algn="l" defTabSz="914400">
              <a:lnSpc>
                <a:spcPct val="130000"/>
              </a:lnSpc>
              <a:spcBef>
                <a:spcPct val="50000"/>
              </a:spcBef>
            </a:pPr>
            <a:r>
              <a:rPr lang="en-US" altLang="ko-KR" sz="2000" b="0" i="0" dirty="0" smtClean="0">
                <a:solidFill>
                  <a:srgbClr val="0066FF"/>
                </a:solidFill>
              </a:rPr>
              <a:t>[</a:t>
            </a:r>
            <a:r>
              <a:rPr lang="ko-KR" altLang="en-US" sz="2000" b="0" i="0" dirty="0" smtClean="0">
                <a:solidFill>
                  <a:srgbClr val="0066FF"/>
                </a:solidFill>
              </a:rPr>
              <a:t>시장조성</a:t>
            </a:r>
            <a:r>
              <a:rPr lang="en-US" altLang="ko-KR" sz="2000" b="0" i="0" dirty="0" smtClean="0">
                <a:solidFill>
                  <a:srgbClr val="0066FF"/>
                </a:solidFill>
              </a:rPr>
              <a:t>] </a:t>
            </a:r>
            <a:r>
              <a:rPr lang="en-US" altLang="ko-KR" sz="2000" b="0" i="0" dirty="0" smtClean="0">
                <a:solidFill>
                  <a:schemeClr val="tx1"/>
                </a:solidFill>
              </a:rPr>
              <a:t>3~4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개 시장조성자의 호가 공급</a:t>
            </a:r>
            <a:endParaRPr lang="en-US" altLang="ko-KR" sz="2000" b="0" i="0" dirty="0" smtClean="0">
              <a:solidFill>
                <a:schemeClr val="tx1"/>
              </a:solidFill>
            </a:endParaRPr>
          </a:p>
          <a:p>
            <a:pPr marL="342900" indent="-342900" algn="l" defTabSz="914400">
              <a:lnSpc>
                <a:spcPct val="130000"/>
              </a:lnSpc>
              <a:spcBef>
                <a:spcPct val="50000"/>
              </a:spcBef>
            </a:pPr>
            <a:r>
              <a:rPr lang="en-US" altLang="ko-KR" sz="2000" b="0" i="0" dirty="0" smtClean="0">
                <a:solidFill>
                  <a:srgbClr val="0066FF"/>
                </a:solidFill>
              </a:rPr>
              <a:t>[</a:t>
            </a:r>
            <a:r>
              <a:rPr lang="ko-KR" altLang="en-US" sz="2000" b="0" i="0" dirty="0" err="1" smtClean="0">
                <a:solidFill>
                  <a:srgbClr val="0066FF"/>
                </a:solidFill>
              </a:rPr>
              <a:t>헤저</a:t>
            </a:r>
            <a:r>
              <a:rPr lang="en-US" altLang="ko-KR" sz="2000" b="0" i="0" dirty="0" smtClean="0">
                <a:solidFill>
                  <a:srgbClr val="0066FF"/>
                </a:solidFill>
              </a:rPr>
              <a:t>]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수출입 중소기업 대상 상품 세미나 등</a:t>
            </a:r>
            <a:endParaRPr lang="ko-KR" altLang="en-US" sz="1400" b="0" i="0" dirty="0">
              <a:solidFill>
                <a:schemeClr val="tx1"/>
              </a:solidFill>
            </a:endParaRPr>
          </a:p>
          <a:p>
            <a:pPr marL="342900" indent="-342900" algn="l" defTabSz="914400">
              <a:lnSpc>
                <a:spcPct val="130000"/>
              </a:lnSpc>
              <a:spcBef>
                <a:spcPct val="50000"/>
              </a:spcBef>
            </a:pPr>
            <a:r>
              <a:rPr lang="en-US" altLang="ko-KR" sz="2000" b="0" i="0" dirty="0" smtClean="0">
                <a:solidFill>
                  <a:srgbClr val="0066FF"/>
                </a:solidFill>
              </a:rPr>
              <a:t>[</a:t>
            </a:r>
            <a:r>
              <a:rPr lang="ko-KR" altLang="en-US" sz="2000" b="0" i="0" dirty="0" smtClean="0">
                <a:solidFill>
                  <a:srgbClr val="0066FF"/>
                </a:solidFill>
              </a:rPr>
              <a:t>기타</a:t>
            </a:r>
            <a:r>
              <a:rPr lang="en-US" altLang="ko-KR" sz="2000" b="0" i="0" dirty="0" smtClean="0">
                <a:solidFill>
                  <a:srgbClr val="0066FF"/>
                </a:solidFill>
              </a:rPr>
              <a:t>]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홍보</a:t>
            </a:r>
            <a:r>
              <a:rPr lang="en-US" altLang="ko-KR" sz="2000" b="0" i="0" dirty="0" smtClean="0">
                <a:solidFill>
                  <a:schemeClr val="tx1"/>
                </a:solidFill>
              </a:rPr>
              <a:t>/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교육자료 배포</a:t>
            </a:r>
            <a:r>
              <a:rPr lang="en-US" altLang="ko-KR" sz="2000" b="0" i="0" dirty="0" smtClean="0">
                <a:solidFill>
                  <a:schemeClr val="tx1"/>
                </a:solidFill>
              </a:rPr>
              <a:t>,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거래전략 기고</a:t>
            </a:r>
            <a:r>
              <a:rPr lang="en-US" altLang="ko-KR" sz="2000" b="0" i="0" dirty="0" smtClean="0">
                <a:solidFill>
                  <a:schemeClr val="tx1"/>
                </a:solidFill>
              </a:rPr>
              <a:t>, </a:t>
            </a:r>
            <a:r>
              <a:rPr lang="ko-KR" altLang="en-US" sz="2000" b="0" i="0" dirty="0" smtClean="0">
                <a:solidFill>
                  <a:schemeClr val="tx1"/>
                </a:solidFill>
              </a:rPr>
              <a:t>배너 광고 등</a:t>
            </a:r>
            <a:endParaRPr lang="ko-KR" altLang="en-US" sz="2000" b="0" i="0" dirty="0">
              <a:solidFill>
                <a:schemeClr val="tx1"/>
              </a:solidFill>
            </a:endParaRPr>
          </a:p>
        </p:txBody>
      </p:sp>
      <p:grpSp>
        <p:nvGrpSpPr>
          <p:cNvPr id="10" name="Group 199"/>
          <p:cNvGrpSpPr>
            <a:grpSpLocks/>
          </p:cNvGrpSpPr>
          <p:nvPr/>
        </p:nvGrpSpPr>
        <p:grpSpPr bwMode="auto">
          <a:xfrm>
            <a:off x="395288" y="3824288"/>
            <a:ext cx="1414462" cy="2355850"/>
            <a:chOff x="265" y="2388"/>
            <a:chExt cx="1209" cy="1564"/>
          </a:xfrm>
        </p:grpSpPr>
        <p:pic>
          <p:nvPicPr>
            <p:cNvPr id="11" name="Picture 193" descr="hesaid_pres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2" y="2388"/>
              <a:ext cx="1202" cy="156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2" name="AutoShape 196"/>
            <p:cNvSpPr>
              <a:spLocks noChangeArrowheads="1"/>
            </p:cNvSpPr>
            <p:nvPr/>
          </p:nvSpPr>
          <p:spPr bwMode="auto">
            <a:xfrm>
              <a:off x="265" y="2388"/>
              <a:ext cx="1209" cy="1564"/>
            </a:xfrm>
            <a:prstGeom prst="roundRect">
              <a:avLst>
                <a:gd name="adj" fmla="val 8361"/>
              </a:avLst>
            </a:prstGeom>
            <a:no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ko-KR" altLang="en-US" sz="2000" dirty="0" smtClean="0">
                  <a:solidFill>
                    <a:schemeClr val="tx2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itchFamily="18" charset="-127"/>
                  <a:ea typeface="휴먼모음T" pitchFamily="18" charset="-127"/>
                </a:rPr>
                <a:t>기대효과</a:t>
              </a:r>
              <a:endParaRPr lang="ko-KR" altLang="en-US" sz="2000" dirty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endParaRPr lang="ko-KR" altLang="en-US" dirty="0">
                <a:latin typeface="휴먼모음T" pitchFamily="18" charset="-127"/>
                <a:ea typeface="휴먼모음T" pitchFamily="18" charset="-127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endParaRPr lang="ko-KR" altLang="en-US" dirty="0">
                <a:latin typeface="휴먼모음T" pitchFamily="18" charset="-127"/>
                <a:ea typeface="휴먼모음T" pitchFamily="18" charset="-127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endParaRPr lang="ko-KR" altLang="en-US" dirty="0">
                <a:latin typeface="휴먼모음T" pitchFamily="18" charset="-127"/>
                <a:ea typeface="휴먼모음T" pitchFamily="18" charset="-127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endParaRPr lang="ko-KR" altLang="en-US" dirty="0">
                <a:latin typeface="휴먼모음T" pitchFamily="18" charset="-127"/>
                <a:ea typeface="휴먼모음T" pitchFamily="18" charset="-127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endParaRPr lang="ko-KR" altLang="en-US" dirty="0">
                <a:latin typeface="휴먼모음T" pitchFamily="18" charset="-127"/>
                <a:ea typeface="휴먼모음T" pitchFamily="18" charset="-127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endParaRPr lang="ko-KR" altLang="en-US" dirty="0">
                <a:latin typeface="휴먼모음T" pitchFamily="18" charset="-127"/>
                <a:ea typeface="휴먼모음T" pitchFamily="18" charset="-127"/>
              </a:endParaRPr>
            </a:p>
          </p:txBody>
        </p:sp>
      </p:grpSp>
      <p:sp>
        <p:nvSpPr>
          <p:cNvPr id="4098" name="AutoShape 2" descr="기호,달러,돈,동전,사업,이윤 증가,현금,화살표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100" name="AutoShape 4" descr="기호,달러,돈,동전,사업,이윤 증가,현금,화살표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102" name="AutoShape 6" descr="기호,달러,돈,동전,사업,이윤 증가,현금,화살표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123728" y="3933056"/>
            <a:ext cx="7488832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buFont typeface="Arial" pitchFamily="34" charset="0"/>
              <a:buChar char="•"/>
              <a:defRPr/>
            </a:pPr>
            <a:r>
              <a:rPr lang="ko-KR" altLang="en-US" sz="2000" b="0" i="0" dirty="0" smtClean="0">
                <a:solidFill>
                  <a:schemeClr val="tx1"/>
                </a:solidFill>
              </a:rPr>
              <a:t> 거래가 상대적으로 저조한 통화상품을 차세대 성장동력化</a:t>
            </a:r>
            <a:endParaRPr lang="en-US" altLang="ko-KR" sz="2000" b="0" i="0" dirty="0" smtClean="0">
              <a:solidFill>
                <a:schemeClr val="tx1"/>
              </a:solidFill>
            </a:endParaRPr>
          </a:p>
          <a:p>
            <a:pPr algn="l" eaLnBrk="0" hangingPunct="0">
              <a:buFontTx/>
              <a:buChar char="•"/>
              <a:defRPr/>
            </a:pPr>
            <a:endParaRPr lang="en-US" altLang="ko-KR" sz="1000" b="0" i="0" dirty="0" smtClean="0">
              <a:solidFill>
                <a:schemeClr val="tx1"/>
              </a:solidFill>
            </a:endParaRPr>
          </a:p>
          <a:p>
            <a:pPr algn="l" eaLnBrk="0" hangingPunct="0">
              <a:defRPr/>
            </a:pPr>
            <a:r>
              <a:rPr kumimoji="1" lang="en-US" altLang="ko-KR" sz="1400" b="0" i="0" dirty="0" smtClean="0">
                <a:solidFill>
                  <a:srgbClr val="0066FF"/>
                </a:solidFill>
                <a:sym typeface="Wingdings" pitchFamily="2" charset="2"/>
              </a:rPr>
              <a:t>※ CME</a:t>
            </a:r>
            <a:r>
              <a:rPr kumimoji="1" lang="ko-KR" altLang="en-US" sz="1400" b="0" i="0" dirty="0" smtClean="0">
                <a:solidFill>
                  <a:srgbClr val="0066FF"/>
                </a:solidFill>
                <a:sym typeface="Wingdings" pitchFamily="2" charset="2"/>
              </a:rPr>
              <a:t>와의 상품 거래비중</a:t>
            </a:r>
            <a:r>
              <a:rPr kumimoji="1" lang="en-US" altLang="ko-KR" sz="1400" b="0" i="0" dirty="0" smtClean="0">
                <a:solidFill>
                  <a:srgbClr val="0066FF"/>
                </a:solidFill>
                <a:sym typeface="Wingdings" pitchFamily="2" charset="2"/>
              </a:rPr>
              <a:t>(2012</a:t>
            </a:r>
            <a:r>
              <a:rPr kumimoji="1" lang="ko-KR" altLang="en-US" sz="1400" b="0" i="0" dirty="0" smtClean="0">
                <a:solidFill>
                  <a:srgbClr val="0066FF"/>
                </a:solidFill>
                <a:sym typeface="Wingdings" pitchFamily="2" charset="2"/>
              </a:rPr>
              <a:t>년</a:t>
            </a:r>
            <a:r>
              <a:rPr kumimoji="1" lang="en-US" altLang="ko-KR" sz="1400" b="0" i="0" dirty="0" smtClean="0">
                <a:solidFill>
                  <a:srgbClr val="0066FF"/>
                </a:solidFill>
                <a:sym typeface="Wingdings" pitchFamily="2" charset="2"/>
              </a:rPr>
              <a:t>, </a:t>
            </a:r>
            <a:r>
              <a:rPr kumimoji="1" lang="ko-KR" altLang="en-US" sz="1400" b="0" i="0" dirty="0" smtClean="0">
                <a:solidFill>
                  <a:srgbClr val="0066FF"/>
                </a:solidFill>
                <a:sym typeface="Wingdings" pitchFamily="2" charset="2"/>
              </a:rPr>
              <a:t>거래량</a:t>
            </a:r>
            <a:r>
              <a:rPr kumimoji="1" lang="en-US" altLang="ko-KR" sz="1400" b="0" i="0" dirty="0" smtClean="0">
                <a:solidFill>
                  <a:srgbClr val="0066FF"/>
                </a:solidFill>
                <a:sym typeface="Wingdings" pitchFamily="2" charset="2"/>
              </a:rPr>
              <a:t>)</a:t>
            </a:r>
            <a:r>
              <a:rPr kumimoji="1" lang="ko-KR" altLang="en-US" sz="1400" b="0" i="0" dirty="0" smtClean="0">
                <a:solidFill>
                  <a:srgbClr val="0066FF"/>
                </a:solidFill>
                <a:sym typeface="Wingdings" pitchFamily="2" charset="2"/>
              </a:rPr>
              <a:t> 비교</a:t>
            </a:r>
            <a:endParaRPr kumimoji="1" lang="ko-KR" altLang="en-US" sz="1400" b="0" i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 eaLnBrk="0" hangingPunct="0">
              <a:defRPr/>
            </a:pPr>
            <a:endParaRPr lang="en-US" altLang="ko-KR" sz="1000" b="0" i="0" dirty="0" smtClean="0">
              <a:solidFill>
                <a:schemeClr val="tx1"/>
              </a:solidFill>
            </a:endParaRPr>
          </a:p>
          <a:p>
            <a:pPr algn="l" eaLnBrk="0" hangingPunct="0">
              <a:defRPr/>
            </a:pPr>
            <a:endParaRPr lang="en-US" altLang="ko-KR" sz="1000" b="0" i="0" dirty="0" smtClean="0">
              <a:solidFill>
                <a:schemeClr val="tx1"/>
              </a:solidFill>
            </a:endParaRPr>
          </a:p>
          <a:p>
            <a:pPr algn="l" eaLnBrk="0" hangingPunct="0">
              <a:defRPr/>
            </a:pPr>
            <a:endParaRPr lang="en-US" altLang="ko-KR" sz="1000" b="0" i="0" dirty="0" smtClean="0">
              <a:solidFill>
                <a:schemeClr val="tx1"/>
              </a:solidFill>
            </a:endParaRPr>
          </a:p>
          <a:p>
            <a:pPr algn="l" eaLnBrk="0" hangingPunct="0">
              <a:defRPr/>
            </a:pPr>
            <a:endParaRPr lang="en-US" altLang="ko-KR" sz="1000" b="0" i="0" dirty="0" smtClean="0">
              <a:solidFill>
                <a:schemeClr val="tx1"/>
              </a:solidFill>
            </a:endParaRPr>
          </a:p>
          <a:p>
            <a:pPr algn="l" eaLnBrk="0" hangingPunct="0">
              <a:defRPr/>
            </a:pPr>
            <a:endParaRPr lang="en-US" altLang="ko-KR" sz="1000" b="0" i="0" dirty="0" smtClean="0">
              <a:solidFill>
                <a:schemeClr val="tx1"/>
              </a:solidFill>
            </a:endParaRPr>
          </a:p>
          <a:p>
            <a:pPr algn="l" eaLnBrk="0" hangingPunct="0">
              <a:defRPr/>
            </a:pPr>
            <a:endParaRPr lang="en-US" altLang="ko-KR" sz="1000" b="0" i="0" dirty="0" smtClean="0">
              <a:solidFill>
                <a:schemeClr val="tx1"/>
              </a:solidFill>
            </a:endParaRPr>
          </a:p>
          <a:p>
            <a:pPr algn="l" eaLnBrk="0" hangingPunct="0">
              <a:defRPr/>
            </a:pPr>
            <a:endParaRPr lang="en-US" altLang="ko-KR" sz="1000" b="0" i="0" dirty="0" smtClean="0">
              <a:solidFill>
                <a:schemeClr val="tx1"/>
              </a:solidFill>
            </a:endParaRPr>
          </a:p>
          <a:p>
            <a:pPr algn="l" eaLnBrk="0" hangingPunct="0">
              <a:defRPr/>
            </a:pPr>
            <a:endParaRPr lang="en-US" altLang="ko-KR" sz="500" b="0" i="0" dirty="0" smtClean="0">
              <a:solidFill>
                <a:schemeClr val="tx1"/>
              </a:solidFill>
            </a:endParaRPr>
          </a:p>
          <a:p>
            <a:pPr algn="l" eaLnBrk="0" hangingPunct="0">
              <a:buFontTx/>
              <a:buChar char="•"/>
              <a:defRPr/>
            </a:pPr>
            <a:r>
              <a:rPr kumimoji="1" lang="en-US" altLang="ko-KR" sz="2000" b="0" i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kumimoji="1" lang="ko-KR" altLang="en-US" sz="2000" b="0" i="0" dirty="0" smtClean="0">
                <a:solidFill>
                  <a:schemeClr val="tx1"/>
                </a:solidFill>
                <a:sym typeface="Wingdings" pitchFamily="2" charset="2"/>
              </a:rPr>
              <a:t>다양한 고객의 투자 및 헤지 수요 충족</a:t>
            </a:r>
            <a:endParaRPr kumimoji="1" lang="ko-KR" altLang="en-US" sz="2000" b="0" i="0" dirty="0">
              <a:solidFill>
                <a:schemeClr val="tx1"/>
              </a:solidFill>
              <a:sym typeface="Wingdings" pitchFamily="2" charset="2"/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2339752" y="4725144"/>
          <a:ext cx="6096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16024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구분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주식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금리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외환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상품</a:t>
                      </a: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KRX</a:t>
                      </a:r>
                      <a:endParaRPr kumimoji="1" lang="ko-KR" altLang="en-US" sz="1200" b="0" i="0" kern="1200" dirty="0" smtClean="0">
                        <a:solidFill>
                          <a:srgbClr val="0066FF"/>
                        </a:solidFill>
                        <a:latin typeface="HY견고딕" pitchFamily="18" charset="-127"/>
                        <a:ea typeface="HY견고딕" pitchFamily="18" charset="-127"/>
                        <a:cs typeface="+mn-cs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95%</a:t>
                      </a:r>
                      <a:endParaRPr kumimoji="1" lang="ko-KR" altLang="en-US" sz="1200" b="0" i="0" kern="1200" dirty="0" smtClean="0">
                        <a:solidFill>
                          <a:srgbClr val="0066FF"/>
                        </a:solidFill>
                        <a:latin typeface="HY견고딕" pitchFamily="18" charset="-127"/>
                        <a:ea typeface="HY견고딕" pitchFamily="18" charset="-127"/>
                        <a:cs typeface="+mn-cs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2%</a:t>
                      </a:r>
                      <a:endParaRPr kumimoji="1" lang="ko-KR" altLang="en-US" sz="1200" b="0" i="0" kern="1200" dirty="0" smtClean="0">
                        <a:solidFill>
                          <a:srgbClr val="0066FF"/>
                        </a:solidFill>
                        <a:latin typeface="HY견고딕" pitchFamily="18" charset="-127"/>
                        <a:ea typeface="HY견고딕" pitchFamily="18" charset="-127"/>
                        <a:cs typeface="+mn-cs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3%</a:t>
                      </a:r>
                      <a:endParaRPr kumimoji="1" lang="ko-KR" altLang="en-US" sz="1200" b="0" i="0" kern="1200" dirty="0" smtClean="0">
                        <a:solidFill>
                          <a:srgbClr val="0066FF"/>
                        </a:solidFill>
                        <a:latin typeface="HY견고딕" pitchFamily="18" charset="-127"/>
                        <a:ea typeface="HY견고딕" pitchFamily="18" charset="-127"/>
                        <a:cs typeface="+mn-cs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0%</a:t>
                      </a:r>
                      <a:endParaRPr kumimoji="1" lang="ko-KR" altLang="en-US" sz="1200" b="0" i="0" kern="1200" dirty="0" smtClean="0">
                        <a:solidFill>
                          <a:srgbClr val="0066FF"/>
                        </a:solidFill>
                        <a:latin typeface="HY견고딕" pitchFamily="18" charset="-127"/>
                        <a:ea typeface="HY견고딕" pitchFamily="18" charset="-127"/>
                        <a:cs typeface="+mn-cs"/>
                        <a:sym typeface="Wingdings" pitchFamily="2" charset="2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CME</a:t>
                      </a:r>
                      <a:endParaRPr kumimoji="1" lang="ko-KR" altLang="en-US" sz="1200" b="0" i="0" kern="1200" dirty="0" smtClean="0">
                        <a:solidFill>
                          <a:srgbClr val="0066FF"/>
                        </a:solidFill>
                        <a:latin typeface="HY견고딕" pitchFamily="18" charset="-127"/>
                        <a:ea typeface="HY견고딕" pitchFamily="18" charset="-127"/>
                        <a:cs typeface="+mn-cs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41%</a:t>
                      </a:r>
                      <a:endParaRPr kumimoji="1" lang="ko-KR" altLang="en-US" sz="1200" b="0" i="0" kern="1200" dirty="0" smtClean="0">
                        <a:solidFill>
                          <a:srgbClr val="0066FF"/>
                        </a:solidFill>
                        <a:latin typeface="HY견고딕" pitchFamily="18" charset="-127"/>
                        <a:ea typeface="HY견고딕" pitchFamily="18" charset="-127"/>
                        <a:cs typeface="+mn-cs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42%</a:t>
                      </a:r>
                      <a:endParaRPr kumimoji="1" lang="ko-KR" altLang="en-US" sz="1200" b="0" i="0" kern="1200" dirty="0" smtClean="0">
                        <a:solidFill>
                          <a:srgbClr val="0066FF"/>
                        </a:solidFill>
                        <a:latin typeface="HY견고딕" pitchFamily="18" charset="-127"/>
                        <a:ea typeface="HY견고딕" pitchFamily="18" charset="-127"/>
                        <a:cs typeface="+mn-cs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14%</a:t>
                      </a:r>
                      <a:endParaRPr kumimoji="1" lang="ko-KR" altLang="en-US" sz="1200" b="0" i="0" kern="1200" dirty="0" smtClean="0">
                        <a:solidFill>
                          <a:srgbClr val="0066FF"/>
                        </a:solidFill>
                        <a:latin typeface="HY견고딕" pitchFamily="18" charset="-127"/>
                        <a:ea typeface="HY견고딕" pitchFamily="18" charset="-127"/>
                        <a:cs typeface="+mn-cs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200" b="0" i="0" kern="1200" dirty="0" smtClean="0">
                          <a:solidFill>
                            <a:srgbClr val="0066FF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  <a:sym typeface="Wingdings" pitchFamily="2" charset="2"/>
                        </a:rPr>
                        <a:t>3%</a:t>
                      </a:r>
                      <a:endParaRPr kumimoji="1" lang="ko-KR" altLang="en-US" sz="1200" b="0" i="0" kern="1200" dirty="0" smtClean="0">
                        <a:solidFill>
                          <a:srgbClr val="0066FF"/>
                        </a:solidFill>
                        <a:latin typeface="HY견고딕" pitchFamily="18" charset="-127"/>
                        <a:ea typeface="HY견고딕" pitchFamily="18" charset="-127"/>
                        <a:cs typeface="+mn-cs"/>
                        <a:sym typeface="Wingdings" pitchFamily="2" charset="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382000" y="6583363"/>
            <a:ext cx="685800" cy="274637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7</a:t>
            </a:r>
            <a:endParaRPr lang="en-US" altLang="ko-KR" dirty="0"/>
          </a:p>
        </p:txBody>
      </p:sp>
      <p:sp>
        <p:nvSpPr>
          <p:cNvPr id="6" name="Rectangle 44"/>
          <p:cNvSpPr>
            <a:spLocks noChangeArrowheads="1"/>
          </p:cNvSpPr>
          <p:nvPr/>
        </p:nvSpPr>
        <p:spPr bwMode="auto">
          <a:xfrm>
            <a:off x="395288" y="71438"/>
            <a:ext cx="6481762" cy="620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latinLnBrk="1">
              <a:defRPr/>
            </a:pPr>
            <a:r>
              <a:rPr kumimoji="1" lang="en-US" altLang="ko-KR" sz="28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(</a:t>
            </a:r>
            <a:r>
              <a:rPr kumimoji="1" lang="ko-KR" altLang="en-US" sz="28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참고</a:t>
            </a:r>
            <a:r>
              <a:rPr kumimoji="1" lang="en-US" altLang="ko-KR" sz="28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) </a:t>
            </a:r>
            <a:r>
              <a:rPr kumimoji="1" lang="ko-KR" altLang="en-US" sz="28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미국달러옵션 주요 상품명세</a:t>
            </a:r>
            <a:endParaRPr kumimoji="1" lang="ko-KR" altLang="en-US" sz="2800" b="0" i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HY헤드라인M" pitchFamily="18" charset="-127"/>
            </a:endParaRPr>
          </a:p>
        </p:txBody>
      </p:sp>
      <p:graphicFrame>
        <p:nvGraphicFramePr>
          <p:cNvPr id="7" name="Group 448"/>
          <p:cNvGraphicFramePr>
            <a:graphicFrameLocks noGrp="1"/>
          </p:cNvGraphicFramePr>
          <p:nvPr>
            <p:ph/>
          </p:nvPr>
        </p:nvGraphicFramePr>
        <p:xfrm>
          <a:off x="446856" y="908720"/>
          <a:ext cx="8229600" cy="511256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49425"/>
                <a:gridCol w="3887887"/>
                <a:gridCol w="2592288"/>
              </a:tblGrid>
              <a:tr h="444571"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 구분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상품명세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비고 </a:t>
                      </a:r>
                      <a:r>
                        <a:rPr kumimoji="0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 </a:t>
                      </a:r>
                      <a:r>
                        <a:rPr kumimoji="0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미국달러선물 </a:t>
                      </a:r>
                      <a:r>
                        <a:rPr kumimoji="0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]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</a:tr>
              <a:tr h="400114"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거래대상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미국달러화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미국달러화</a:t>
                      </a:r>
                    </a:p>
                  </a:txBody>
                  <a:tcPr anchor="ctr" horzOverflow="overflow"/>
                </a:tc>
              </a:tr>
              <a:tr h="400114"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거래단위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$10,000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$10,000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</a:tr>
              <a:tr h="400114"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결제월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분기월</a:t>
                      </a: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그밖의</a:t>
                      </a: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월 중 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분기월</a:t>
                      </a: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그밖의</a:t>
                      </a: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월 중 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</a:tr>
              <a:tr h="400114"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최종거래일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각 </a:t>
                      </a:r>
                      <a:r>
                        <a:rPr kumimoji="0" lang="ko-KR" altLang="en-US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결제월</a:t>
                      </a:r>
                      <a:r>
                        <a:rPr kumimoji="0" lang="ko-KR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세 번째 월요일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각 </a:t>
                      </a:r>
                      <a:r>
                        <a:rPr kumimoji="0" lang="ko-KR" altLang="en-US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결제월</a:t>
                      </a:r>
                      <a:r>
                        <a:rPr kumimoji="0" lang="ko-KR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세 번째 월요일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</a:tr>
              <a:tr h="666855"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거래시간</a:t>
                      </a:r>
                      <a:endParaRPr kumimoji="0" lang="en-US" altLang="ko-KR" sz="12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최종거래일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09:00 ~ 15:15 </a:t>
                      </a:r>
                    </a:p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최종거래일 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09:00 ~ 15:00*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09:00 ~ 15:15 </a:t>
                      </a:r>
                    </a:p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최종거래일 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09:00 ~ 11:30)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</a:tr>
              <a:tr h="400114"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가격표시방법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달러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달러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</a:tr>
              <a:tr h="400114"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호가가격단위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0.1</a:t>
                      </a:r>
                      <a:r>
                        <a:rPr kumimoji="0" lang="ko-KR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0.1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</a:tr>
              <a:tr h="400114"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최소가격변동금액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1,000</a:t>
                      </a:r>
                      <a:r>
                        <a:rPr kumimoji="0" lang="ko-KR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1,000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</a:tr>
              <a:tr h="400114"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결제시한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최종거래일 다음 거래일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(T+1)*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최종거래일 다음 다음 거래일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(T+2)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</a:tr>
              <a:tr h="400114"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최종결제가격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매매기준율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종가</a:t>
                      </a:r>
                    </a:p>
                  </a:txBody>
                  <a:tcPr anchor="ctr" horzOverflow="overflow"/>
                </a:tc>
              </a:tr>
              <a:tr h="400114"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최종결제방법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현금결제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실물인수도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179834" y="5759668"/>
            <a:ext cx="8737892" cy="765676"/>
            <a:chOff x="2063" y="2386"/>
            <a:chExt cx="3562" cy="1498"/>
          </a:xfrm>
          <a:noFill/>
        </p:grpSpPr>
        <p:sp>
          <p:nvSpPr>
            <p:cNvPr id="9" name="Rectangle 8"/>
            <p:cNvSpPr>
              <a:spLocks noChangeArrowheads="1"/>
            </p:cNvSpPr>
            <p:nvPr/>
          </p:nvSpPr>
          <p:spPr bwMode="gray">
            <a:xfrm>
              <a:off x="2063" y="2386"/>
              <a:ext cx="3493" cy="1498"/>
            </a:xfrm>
            <a:prstGeom prst="rect">
              <a:avLst/>
            </a:prstGeom>
            <a:grpFill/>
            <a:ln w="3175"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ko-KR" altLang="en-US" sz="1400" b="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white">
            <a:xfrm>
              <a:off x="2180" y="3032"/>
              <a:ext cx="3445" cy="57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lnSpc>
                  <a:spcPct val="125000"/>
                </a:lnSpc>
                <a:defRPr/>
              </a:pPr>
              <a:r>
                <a:rPr lang="en-US" altLang="ko-KR" sz="1200" b="0" dirty="0">
                  <a:solidFill>
                    <a:srgbClr val="FF0000"/>
                  </a:solidFill>
                  <a:sym typeface="Wingdings" pitchFamily="2" charset="2"/>
                </a:rPr>
                <a:t>* </a:t>
              </a:r>
              <a:r>
                <a:rPr lang="en-US" altLang="ko-KR" sz="1200" b="0" dirty="0" smtClean="0">
                  <a:solidFill>
                    <a:srgbClr val="FF0000"/>
                  </a:solidFill>
                  <a:sym typeface="Wingdings" pitchFamily="2" charset="2"/>
                </a:rPr>
                <a:t>2013. 9. 30 </a:t>
              </a:r>
              <a:r>
                <a:rPr lang="ko-KR" altLang="en-US" sz="1200" b="0" dirty="0" smtClean="0">
                  <a:solidFill>
                    <a:srgbClr val="FF0000"/>
                  </a:solidFill>
                  <a:sym typeface="Wingdings" pitchFamily="2" charset="2"/>
                </a:rPr>
                <a:t>시행 예정</a:t>
              </a:r>
              <a:endParaRPr lang="en-US" altLang="ko-KR" sz="1200" b="0" dirty="0">
                <a:solidFill>
                  <a:srgbClr val="FF0000"/>
                </a:solidFill>
                <a:sym typeface="Wingdings" pitchFamily="2" charset="2"/>
              </a:endParaRP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382000" y="6583363"/>
            <a:ext cx="685800" cy="274637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8</a:t>
            </a:r>
            <a:endParaRPr lang="en-US" altLang="ko-KR" dirty="0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gray">
          <a:xfrm>
            <a:off x="3492500" y="3141663"/>
            <a:ext cx="5040313" cy="0"/>
          </a:xfrm>
          <a:prstGeom prst="line">
            <a:avLst/>
          </a:prstGeom>
          <a:noFill/>
          <a:ln w="19050">
            <a:solidFill>
              <a:srgbClr val="2850AA"/>
            </a:solidFill>
            <a:round/>
            <a:headEnd/>
            <a:tailEnd/>
          </a:ln>
        </p:spPr>
        <p:txBody>
          <a:bodyPr lIns="90000" tIns="43200" rIns="90000" bIns="43200" anchor="ctr"/>
          <a:lstStyle/>
          <a:p>
            <a:endParaRPr lang="ko-KR" altLang="en-US"/>
          </a:p>
        </p:txBody>
      </p:sp>
      <p:pic>
        <p:nvPicPr>
          <p:cNvPr id="10" name="Picture 9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341438"/>
            <a:ext cx="38481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16"/>
          <p:cNvSpPr>
            <a:spLocks noChangeShapeType="1"/>
          </p:cNvSpPr>
          <p:nvPr/>
        </p:nvSpPr>
        <p:spPr bwMode="gray">
          <a:xfrm>
            <a:off x="3492500" y="3141663"/>
            <a:ext cx="5040313" cy="0"/>
          </a:xfrm>
          <a:prstGeom prst="line">
            <a:avLst/>
          </a:prstGeom>
          <a:noFill/>
          <a:ln w="19050">
            <a:solidFill>
              <a:srgbClr val="2850AA"/>
            </a:solidFill>
            <a:round/>
            <a:headEnd/>
            <a:tailEnd/>
          </a:ln>
        </p:spPr>
        <p:txBody>
          <a:bodyPr lIns="90000" tIns="43200" rIns="90000" bIns="43200" anchor="ctr"/>
          <a:lstStyle/>
          <a:p>
            <a:endParaRPr lang="ko-KR" altLang="en-US"/>
          </a:p>
        </p:txBody>
      </p:sp>
      <p:sp>
        <p:nvSpPr>
          <p:cNvPr id="12" name="WordArt 19"/>
          <p:cNvSpPr>
            <a:spLocks noChangeArrowheads="1" noChangeShapeType="1" noTextEdit="1"/>
          </p:cNvSpPr>
          <p:nvPr/>
        </p:nvSpPr>
        <p:spPr bwMode="gray">
          <a:xfrm>
            <a:off x="3995738" y="2311400"/>
            <a:ext cx="4321175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>
              <a:defRPr/>
            </a:pPr>
            <a:r>
              <a:rPr lang="ko-KR" altLang="en-US" sz="5400" kern="10" dirty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4D4D"/>
                    </a:gs>
                    <a:gs pos="100000">
                      <a:srgbClr val="3399FF"/>
                    </a:gs>
                  </a:gsLst>
                  <a:lin ang="5400000" scaled="1"/>
                </a:gradFill>
                <a:effectLst>
                  <a:outerShdw dist="40161" dir="1106097" algn="ctr" rotWithShape="0">
                    <a:schemeClr val="bg2">
                      <a:alpha val="50000"/>
                    </a:schemeClr>
                  </a:outerShdw>
                </a:effectLst>
                <a:latin typeface="HY견고딕"/>
                <a:ea typeface="HY견고딕"/>
              </a:rPr>
              <a:t>감사합니다</a:t>
            </a:r>
            <a:r>
              <a:rPr lang="en-US" altLang="ko-KR" sz="5400" kern="10" dirty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4D4D"/>
                    </a:gs>
                    <a:gs pos="100000">
                      <a:srgbClr val="3399FF"/>
                    </a:gs>
                  </a:gsLst>
                  <a:lin ang="5400000" scaled="1"/>
                </a:gradFill>
                <a:effectLst>
                  <a:outerShdw dist="40161" dir="1106097" algn="ctr" rotWithShape="0">
                    <a:schemeClr val="bg2">
                      <a:alpha val="50000"/>
                    </a:schemeClr>
                  </a:outerShdw>
                </a:effectLst>
                <a:latin typeface="HY견고딕"/>
                <a:ea typeface="HY견고딕"/>
              </a:rPr>
              <a:t>!</a:t>
            </a:r>
            <a:endParaRPr lang="ko-KR" altLang="en-US" sz="5400" kern="10" dirty="0">
              <a:ln w="254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D4D4D"/>
                  </a:gs>
                  <a:gs pos="100000">
                    <a:srgbClr val="3399FF"/>
                  </a:gs>
                </a:gsLst>
                <a:lin ang="5400000" scaled="1"/>
              </a:gradFill>
              <a:effectLst>
                <a:outerShdw dist="40161" dir="1106097" algn="ctr" rotWithShape="0">
                  <a:schemeClr val="bg2">
                    <a:alpha val="50000"/>
                  </a:schemeClr>
                </a:outerShdw>
              </a:effectLst>
              <a:latin typeface="HY견고딕"/>
              <a:ea typeface="HY견고딕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1" i="1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1" i="1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11150</TotalTime>
  <Words>664</Words>
  <Application>Microsoft Office PowerPoint</Application>
  <PresentationFormat>화면 슬라이드 쇼(4:3)</PresentationFormat>
  <Paragraphs>188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(주)코스닥증권시장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황교형</dc:creator>
  <cp:lastModifiedBy>Master</cp:lastModifiedBy>
  <cp:revision>404</cp:revision>
  <dcterms:created xsi:type="dcterms:W3CDTF">2003-12-12T01:04:00Z</dcterms:created>
  <dcterms:modified xsi:type="dcterms:W3CDTF">2013-09-24T10:32:54Z</dcterms:modified>
</cp:coreProperties>
</file>